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29"/>
  </p:notesMasterIdLst>
  <p:handoutMasterIdLst>
    <p:handoutMasterId r:id="rId30"/>
  </p:handoutMasterIdLst>
  <p:sldIdLst>
    <p:sldId id="329" r:id="rId2"/>
    <p:sldId id="345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40" r:id="rId13"/>
    <p:sldId id="341" r:id="rId14"/>
    <p:sldId id="342" r:id="rId15"/>
    <p:sldId id="343" r:id="rId16"/>
    <p:sldId id="347" r:id="rId17"/>
    <p:sldId id="346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58" r:id="rId28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  <p:embeddedFont>
      <p:font typeface="Segoe UI Light" panose="020B0502040204020203" pitchFamily="34" charset="0"/>
      <p:regular r:id="rId39"/>
      <p:italic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1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 autoAdjust="0"/>
    <p:restoredTop sz="86400" autoAdjust="0"/>
  </p:normalViewPr>
  <p:slideViewPr>
    <p:cSldViewPr snapToGrid="0">
      <p:cViewPr varScale="1">
        <p:scale>
          <a:sx n="88" d="100"/>
          <a:sy n="88" d="100"/>
        </p:scale>
        <p:origin x="852" y="44"/>
      </p:cViewPr>
      <p:guideLst>
        <p:guide orient="horz" pos="2591"/>
        <p:guide pos="3840"/>
      </p:guideLst>
    </p:cSldViewPr>
  </p:slideViewPr>
  <p:outlineViewPr>
    <p:cViewPr>
      <p:scale>
        <a:sx n="33" d="100"/>
        <a:sy n="33" d="100"/>
      </p:scale>
      <p:origin x="0" y="-10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2018-06-14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6/14/2018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56253" y="1686722"/>
            <a:ext cx="8403772" cy="747897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722" r:id="rId7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gamedev.net/articles/programming/graphics/perspective-projections-in-lh-and-rh-systems-r3598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954" y="995394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Graphics Study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sz="4000" b="1" dirty="0">
              <a:solidFill>
                <a:srgbClr val="F4DF1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sz="3200" b="1" dirty="0">
                <a:latin typeface="맑은 고딕" pitchFamily="50" charset="-127"/>
                <a:ea typeface="맑은 고딕" pitchFamily="50" charset="-127"/>
              </a:rPr>
              <a:t>Introduction to 3D Game Programming</a:t>
            </a:r>
          </a:p>
          <a:p>
            <a:pPr algn="l"/>
            <a:r>
              <a:rPr lang="en-US" sz="3200" b="1" dirty="0">
                <a:latin typeface="맑은 고딕" pitchFamily="50" charset="-127"/>
                <a:ea typeface="맑은 고딕" pitchFamily="50" charset="-127"/>
              </a:rPr>
              <a:t>with DirectX 12</a:t>
            </a:r>
          </a:p>
          <a:p>
            <a:pPr algn="l"/>
            <a:r>
              <a:rPr lang="en-US" dirty="0">
                <a:latin typeface="맑은 고딕" pitchFamily="50" charset="-127"/>
                <a:ea typeface="맑은 고딕" pitchFamily="50" charset="-127"/>
              </a:rPr>
              <a:t>5. The Rendering Pipeline</a:t>
            </a:r>
          </a:p>
          <a:p>
            <a:pPr algn="l"/>
            <a:r>
              <a:rPr lang="en-US" dirty="0">
                <a:latin typeface="맑은 고딕" pitchFamily="50" charset="-127"/>
                <a:ea typeface="맑은 고딕" pitchFamily="50" charset="-127"/>
              </a:rPr>
              <a:t>6. Drawing </a:t>
            </a:r>
            <a:r>
              <a:rPr lang="en-US">
                <a:latin typeface="맑은 고딕" pitchFamily="50" charset="-127"/>
                <a:ea typeface="맑은 고딕" pitchFamily="50" charset="-127"/>
              </a:rPr>
              <a:t>In Direct3D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0E3148-AA9A-4095-9C38-85707A2CD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869430"/>
            <a:ext cx="11151917" cy="552290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투영 </a:t>
            </a:r>
            <a:r>
              <a:rPr lang="en-US" altLang="ko-KR" b="1" dirty="0"/>
              <a:t>/ </a:t>
            </a:r>
            <a:r>
              <a:rPr lang="ko-KR" altLang="en-US" b="1" dirty="0"/>
              <a:t>동차 클립 스페이스 </a:t>
            </a:r>
            <a:r>
              <a:rPr lang="en-US" altLang="ko-KR" b="1" dirty="0"/>
              <a:t>(Projection and Homogeneous Clip)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dirty="0"/>
              <a:t>frustum</a:t>
            </a:r>
            <a:r>
              <a:rPr lang="ko-KR" altLang="en-US" dirty="0"/>
              <a:t> </a:t>
            </a:r>
            <a:r>
              <a:rPr lang="en-US" altLang="ko-KR" dirty="0"/>
              <a:t>culling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dirty="0"/>
              <a:t>projecting vertices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dirty="0"/>
              <a:t>Normalized Device Coordinates (</a:t>
            </a:r>
            <a:r>
              <a:rPr lang="en-US" altLang="ko-KR" b="1" dirty="0" err="1"/>
              <a:t>NDC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C94810-8883-4658-A260-F0CD18305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F8CF95-4F53-4069-9F30-5C5DE4083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48" y="3830487"/>
            <a:ext cx="2689383" cy="208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822F0C-CCB8-459D-A446-DDDBFD013E9B}"/>
              </a:ext>
            </a:extLst>
          </p:cNvPr>
          <p:cNvSpPr txBox="1"/>
          <p:nvPr/>
        </p:nvSpPr>
        <p:spPr>
          <a:xfrm>
            <a:off x="7029438" y="2791347"/>
            <a:ext cx="6200704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inline </a:t>
            </a:r>
            <a:r>
              <a:rPr lang="en-US" altLang="ko-KR" sz="900" dirty="0" err="1">
                <a:solidFill>
                  <a:schemeClr val="bg1"/>
                </a:solidFill>
              </a:rPr>
              <a:t>XMMATRIX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XM_CALLCONV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XMMatrixPerspectiveFovLH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(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float </a:t>
            </a:r>
            <a:r>
              <a:rPr lang="en-US" altLang="ko-KR" sz="900" dirty="0" err="1">
                <a:solidFill>
                  <a:schemeClr val="bg1"/>
                </a:solidFill>
              </a:rPr>
              <a:t>FovAngleY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float </a:t>
            </a:r>
            <a:r>
              <a:rPr lang="en-US" altLang="ko-KR" sz="900" dirty="0" err="1">
                <a:solidFill>
                  <a:schemeClr val="bg1"/>
                </a:solidFill>
              </a:rPr>
              <a:t>AspectHByW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float </a:t>
            </a:r>
            <a:r>
              <a:rPr lang="en-US" altLang="ko-KR" sz="900" dirty="0" err="1">
                <a:solidFill>
                  <a:schemeClr val="bg1"/>
                </a:solidFill>
              </a:rPr>
              <a:t>NearZ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float </a:t>
            </a:r>
            <a:r>
              <a:rPr lang="en-US" altLang="ko-KR" sz="900" dirty="0" err="1">
                <a:solidFill>
                  <a:schemeClr val="bg1"/>
                </a:solidFill>
              </a:rPr>
              <a:t>FarZ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#if defined(_</a:t>
            </a:r>
            <a:r>
              <a:rPr lang="en-US" altLang="ko-KR" sz="900" dirty="0" err="1">
                <a:solidFill>
                  <a:schemeClr val="bg1"/>
                </a:solidFill>
              </a:rPr>
              <a:t>XM_NO_INTRINSICS</a:t>
            </a:r>
            <a:r>
              <a:rPr lang="en-US" altLang="ko-KR" sz="900" dirty="0">
                <a:solidFill>
                  <a:schemeClr val="bg1"/>
                </a:solidFill>
              </a:rPr>
              <a:t>_)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float    </a:t>
            </a:r>
            <a:r>
              <a:rPr lang="en-US" altLang="ko-KR" sz="900" dirty="0" err="1">
                <a:solidFill>
                  <a:schemeClr val="bg1"/>
                </a:solidFill>
              </a:rPr>
              <a:t>SinFov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float    </a:t>
            </a:r>
            <a:r>
              <a:rPr lang="en-US" altLang="ko-KR" sz="900" dirty="0" err="1">
                <a:solidFill>
                  <a:schemeClr val="bg1"/>
                </a:solidFill>
              </a:rPr>
              <a:t>CosFov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XMScalarSinCos</a:t>
            </a:r>
            <a:r>
              <a:rPr lang="en-US" altLang="ko-KR" sz="900" dirty="0">
                <a:solidFill>
                  <a:schemeClr val="bg1"/>
                </a:solidFill>
              </a:rPr>
              <a:t>(&amp;</a:t>
            </a:r>
            <a:r>
              <a:rPr lang="en-US" altLang="ko-KR" sz="900" dirty="0" err="1">
                <a:solidFill>
                  <a:schemeClr val="bg1"/>
                </a:solidFill>
              </a:rPr>
              <a:t>SinFov</a:t>
            </a:r>
            <a:r>
              <a:rPr lang="en-US" altLang="ko-KR" sz="900" dirty="0">
                <a:solidFill>
                  <a:schemeClr val="bg1"/>
                </a:solidFill>
              </a:rPr>
              <a:t>, &amp;</a:t>
            </a:r>
            <a:r>
              <a:rPr lang="en-US" altLang="ko-KR" sz="900" dirty="0" err="1">
                <a:solidFill>
                  <a:schemeClr val="bg1"/>
                </a:solidFill>
              </a:rPr>
              <a:t>CosFov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 err="1">
                <a:solidFill>
                  <a:schemeClr val="bg1"/>
                </a:solidFill>
              </a:rPr>
              <a:t>0.5f</a:t>
            </a:r>
            <a:r>
              <a:rPr lang="en-US" altLang="ko-KR" sz="900" dirty="0">
                <a:solidFill>
                  <a:schemeClr val="bg1"/>
                </a:solidFill>
              </a:rPr>
              <a:t> * </a:t>
            </a:r>
            <a:r>
              <a:rPr lang="en-US" altLang="ko-KR" sz="900" dirty="0" err="1">
                <a:solidFill>
                  <a:schemeClr val="bg1"/>
                </a:solidFill>
              </a:rPr>
              <a:t>FovAngleY</a:t>
            </a:r>
            <a:r>
              <a:rPr lang="en-US" altLang="ko-KR" sz="90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float Height = </a:t>
            </a:r>
            <a:r>
              <a:rPr lang="en-US" altLang="ko-KR" sz="900" dirty="0" err="1">
                <a:solidFill>
                  <a:schemeClr val="bg1"/>
                </a:solidFill>
              </a:rPr>
              <a:t>CosFov</a:t>
            </a:r>
            <a:r>
              <a:rPr lang="en-US" altLang="ko-KR" sz="900" dirty="0">
                <a:solidFill>
                  <a:schemeClr val="bg1"/>
                </a:solidFill>
              </a:rPr>
              <a:t> / </a:t>
            </a:r>
            <a:r>
              <a:rPr lang="en-US" altLang="ko-KR" sz="900" dirty="0" err="1">
                <a:solidFill>
                  <a:schemeClr val="bg1"/>
                </a:solidFill>
              </a:rPr>
              <a:t>SinFov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float Width = Height / </a:t>
            </a:r>
            <a:r>
              <a:rPr lang="en-US" altLang="ko-KR" sz="900" dirty="0" err="1">
                <a:solidFill>
                  <a:schemeClr val="bg1"/>
                </a:solidFill>
              </a:rPr>
              <a:t>AspectHByW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float </a:t>
            </a:r>
            <a:r>
              <a:rPr lang="en-US" altLang="ko-KR" sz="900" dirty="0" err="1">
                <a:solidFill>
                  <a:schemeClr val="bg1"/>
                </a:solidFill>
              </a:rPr>
              <a:t>fRange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bg1"/>
                </a:solidFill>
              </a:rPr>
              <a:t>FarZ</a:t>
            </a:r>
            <a:r>
              <a:rPr lang="en-US" altLang="ko-KR" sz="900" dirty="0">
                <a:solidFill>
                  <a:schemeClr val="bg1"/>
                </a:solidFill>
              </a:rPr>
              <a:t> / (</a:t>
            </a:r>
            <a:r>
              <a:rPr lang="en-US" altLang="ko-KR" sz="900" dirty="0" err="1">
                <a:solidFill>
                  <a:schemeClr val="bg1"/>
                </a:solidFill>
              </a:rPr>
              <a:t>FarZ-NearZ</a:t>
            </a:r>
            <a:r>
              <a:rPr lang="en-US" altLang="ko-KR" sz="90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XMMATRIX</a:t>
            </a:r>
            <a:r>
              <a:rPr lang="en-US" altLang="ko-KR" sz="900" dirty="0">
                <a:solidFill>
                  <a:schemeClr val="bg1"/>
                </a:solidFill>
              </a:rPr>
              <a:t> M;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M.m</a:t>
            </a:r>
            <a:r>
              <a:rPr lang="en-US" altLang="ko-KR" sz="900" dirty="0">
                <a:solidFill>
                  <a:schemeClr val="bg1"/>
                </a:solidFill>
              </a:rPr>
              <a:t>[0][0] = Width;    </a:t>
            </a:r>
            <a:r>
              <a:rPr lang="en-US" altLang="ko-KR" sz="900" dirty="0" err="1">
                <a:solidFill>
                  <a:schemeClr val="bg1"/>
                </a:solidFill>
              </a:rPr>
              <a:t>M.m</a:t>
            </a:r>
            <a:r>
              <a:rPr lang="en-US" altLang="ko-KR" sz="900" dirty="0">
                <a:solidFill>
                  <a:schemeClr val="bg1"/>
                </a:solidFill>
              </a:rPr>
              <a:t>[0][1] = </a:t>
            </a:r>
            <a:r>
              <a:rPr lang="en-US" altLang="ko-KR" sz="900" dirty="0" err="1">
                <a:solidFill>
                  <a:schemeClr val="bg1"/>
                </a:solidFill>
              </a:rPr>
              <a:t>0.0f</a:t>
            </a:r>
            <a:r>
              <a:rPr lang="en-US" altLang="ko-KR" sz="900" dirty="0">
                <a:solidFill>
                  <a:schemeClr val="bg1"/>
                </a:solidFill>
              </a:rPr>
              <a:t>;    </a:t>
            </a:r>
            <a:r>
              <a:rPr lang="en-US" altLang="ko-KR" sz="900" dirty="0" err="1">
                <a:solidFill>
                  <a:schemeClr val="bg1"/>
                </a:solidFill>
              </a:rPr>
              <a:t>M.m</a:t>
            </a:r>
            <a:r>
              <a:rPr lang="en-US" altLang="ko-KR" sz="900" dirty="0">
                <a:solidFill>
                  <a:schemeClr val="bg1"/>
                </a:solidFill>
              </a:rPr>
              <a:t>[0][2] = </a:t>
            </a:r>
            <a:r>
              <a:rPr lang="en-US" altLang="ko-KR" sz="900" dirty="0" err="1">
                <a:solidFill>
                  <a:schemeClr val="bg1"/>
                </a:solidFill>
              </a:rPr>
              <a:t>0.0f</a:t>
            </a:r>
            <a:r>
              <a:rPr lang="en-US" altLang="ko-KR" sz="900" dirty="0">
                <a:solidFill>
                  <a:schemeClr val="bg1"/>
                </a:solidFill>
              </a:rPr>
              <a:t>;    </a:t>
            </a:r>
            <a:r>
              <a:rPr lang="en-US" altLang="ko-KR" sz="900" dirty="0" err="1">
                <a:solidFill>
                  <a:schemeClr val="bg1"/>
                </a:solidFill>
              </a:rPr>
              <a:t>M.m</a:t>
            </a:r>
            <a:r>
              <a:rPr lang="en-US" altLang="ko-KR" sz="900" dirty="0">
                <a:solidFill>
                  <a:schemeClr val="bg1"/>
                </a:solidFill>
              </a:rPr>
              <a:t>[0][3] = </a:t>
            </a:r>
            <a:r>
              <a:rPr lang="en-US" altLang="ko-KR" sz="900" dirty="0" err="1">
                <a:solidFill>
                  <a:schemeClr val="bg1"/>
                </a:solidFill>
              </a:rPr>
              <a:t>0.0f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M.m</a:t>
            </a:r>
            <a:r>
              <a:rPr lang="en-US" altLang="ko-KR" sz="900" dirty="0">
                <a:solidFill>
                  <a:schemeClr val="bg1"/>
                </a:solidFill>
              </a:rPr>
              <a:t>[1][0] = </a:t>
            </a:r>
            <a:r>
              <a:rPr lang="en-US" altLang="ko-KR" sz="900" dirty="0" err="1">
                <a:solidFill>
                  <a:schemeClr val="bg1"/>
                </a:solidFill>
              </a:rPr>
              <a:t>0.0f</a:t>
            </a:r>
            <a:r>
              <a:rPr lang="en-US" altLang="ko-KR" sz="900" dirty="0">
                <a:solidFill>
                  <a:schemeClr val="bg1"/>
                </a:solidFill>
              </a:rPr>
              <a:t>;    </a:t>
            </a:r>
            <a:r>
              <a:rPr lang="en-US" altLang="ko-KR" sz="900" dirty="0" err="1">
                <a:solidFill>
                  <a:schemeClr val="bg1"/>
                </a:solidFill>
              </a:rPr>
              <a:t>M.m</a:t>
            </a:r>
            <a:r>
              <a:rPr lang="en-US" altLang="ko-KR" sz="900" dirty="0">
                <a:solidFill>
                  <a:schemeClr val="bg1"/>
                </a:solidFill>
              </a:rPr>
              <a:t>[1][1] = Height;    </a:t>
            </a:r>
            <a:r>
              <a:rPr lang="en-US" altLang="ko-KR" sz="900" dirty="0" err="1">
                <a:solidFill>
                  <a:schemeClr val="bg1"/>
                </a:solidFill>
              </a:rPr>
              <a:t>M.m</a:t>
            </a:r>
            <a:r>
              <a:rPr lang="en-US" altLang="ko-KR" sz="900" dirty="0">
                <a:solidFill>
                  <a:schemeClr val="bg1"/>
                </a:solidFill>
              </a:rPr>
              <a:t>[1][2] = </a:t>
            </a:r>
            <a:r>
              <a:rPr lang="en-US" altLang="ko-KR" sz="900" dirty="0" err="1">
                <a:solidFill>
                  <a:schemeClr val="bg1"/>
                </a:solidFill>
              </a:rPr>
              <a:t>0.0f</a:t>
            </a:r>
            <a:r>
              <a:rPr lang="en-US" altLang="ko-KR" sz="900" dirty="0">
                <a:solidFill>
                  <a:schemeClr val="bg1"/>
                </a:solidFill>
              </a:rPr>
              <a:t>;    </a:t>
            </a:r>
            <a:r>
              <a:rPr lang="en-US" altLang="ko-KR" sz="900" dirty="0" err="1">
                <a:solidFill>
                  <a:schemeClr val="bg1"/>
                </a:solidFill>
              </a:rPr>
              <a:t>M.m</a:t>
            </a:r>
            <a:r>
              <a:rPr lang="en-US" altLang="ko-KR" sz="900" dirty="0">
                <a:solidFill>
                  <a:schemeClr val="bg1"/>
                </a:solidFill>
              </a:rPr>
              <a:t>[1][3] = </a:t>
            </a:r>
            <a:r>
              <a:rPr lang="en-US" altLang="ko-KR" sz="900" dirty="0" err="1">
                <a:solidFill>
                  <a:schemeClr val="bg1"/>
                </a:solidFill>
              </a:rPr>
              <a:t>0.0f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M.m</a:t>
            </a:r>
            <a:r>
              <a:rPr lang="en-US" altLang="ko-KR" sz="900" dirty="0">
                <a:solidFill>
                  <a:schemeClr val="bg1"/>
                </a:solidFill>
              </a:rPr>
              <a:t>[2][0] = </a:t>
            </a:r>
            <a:r>
              <a:rPr lang="en-US" altLang="ko-KR" sz="900" dirty="0" err="1">
                <a:solidFill>
                  <a:schemeClr val="bg1"/>
                </a:solidFill>
              </a:rPr>
              <a:t>0.0f</a:t>
            </a:r>
            <a:r>
              <a:rPr lang="en-US" altLang="ko-KR" sz="900" dirty="0">
                <a:solidFill>
                  <a:schemeClr val="bg1"/>
                </a:solidFill>
              </a:rPr>
              <a:t>;    </a:t>
            </a:r>
            <a:r>
              <a:rPr lang="en-US" altLang="ko-KR" sz="900" dirty="0" err="1">
                <a:solidFill>
                  <a:schemeClr val="bg1"/>
                </a:solidFill>
              </a:rPr>
              <a:t>M.m</a:t>
            </a:r>
            <a:r>
              <a:rPr lang="en-US" altLang="ko-KR" sz="900" dirty="0">
                <a:solidFill>
                  <a:schemeClr val="bg1"/>
                </a:solidFill>
              </a:rPr>
              <a:t>[2][1] = </a:t>
            </a:r>
            <a:r>
              <a:rPr lang="en-US" altLang="ko-KR" sz="900" dirty="0" err="1">
                <a:solidFill>
                  <a:schemeClr val="bg1"/>
                </a:solidFill>
              </a:rPr>
              <a:t>0.0f</a:t>
            </a:r>
            <a:r>
              <a:rPr lang="en-US" altLang="ko-KR" sz="900" dirty="0">
                <a:solidFill>
                  <a:schemeClr val="bg1"/>
                </a:solidFill>
              </a:rPr>
              <a:t>;    </a:t>
            </a:r>
            <a:r>
              <a:rPr lang="en-US" altLang="ko-KR" sz="900" dirty="0" err="1">
                <a:solidFill>
                  <a:schemeClr val="bg1"/>
                </a:solidFill>
              </a:rPr>
              <a:t>M.m</a:t>
            </a:r>
            <a:r>
              <a:rPr lang="en-US" altLang="ko-KR" sz="900" dirty="0">
                <a:solidFill>
                  <a:schemeClr val="bg1"/>
                </a:solidFill>
              </a:rPr>
              <a:t>[2][2] = </a:t>
            </a:r>
            <a:r>
              <a:rPr lang="en-US" altLang="ko-KR" sz="900" dirty="0" err="1">
                <a:solidFill>
                  <a:schemeClr val="bg1"/>
                </a:solidFill>
              </a:rPr>
              <a:t>fRange</a:t>
            </a:r>
            <a:r>
              <a:rPr lang="en-US" altLang="ko-KR" sz="900" dirty="0">
                <a:solidFill>
                  <a:schemeClr val="bg1"/>
                </a:solidFill>
              </a:rPr>
              <a:t>;    </a:t>
            </a:r>
            <a:r>
              <a:rPr lang="en-US" altLang="ko-KR" sz="900" dirty="0" err="1">
                <a:solidFill>
                  <a:schemeClr val="bg1"/>
                </a:solidFill>
              </a:rPr>
              <a:t>M.m</a:t>
            </a:r>
            <a:r>
              <a:rPr lang="en-US" altLang="ko-KR" sz="900" dirty="0">
                <a:solidFill>
                  <a:schemeClr val="bg1"/>
                </a:solidFill>
              </a:rPr>
              <a:t>[2][3] = </a:t>
            </a:r>
            <a:r>
              <a:rPr lang="en-US" altLang="ko-KR" sz="900" dirty="0" err="1">
                <a:solidFill>
                  <a:schemeClr val="bg1"/>
                </a:solidFill>
              </a:rPr>
              <a:t>1.0f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M.m</a:t>
            </a:r>
            <a:r>
              <a:rPr lang="en-US" altLang="ko-KR" sz="900" dirty="0">
                <a:solidFill>
                  <a:schemeClr val="bg1"/>
                </a:solidFill>
              </a:rPr>
              <a:t>[3][0] = </a:t>
            </a:r>
            <a:r>
              <a:rPr lang="en-US" altLang="ko-KR" sz="900" dirty="0" err="1">
                <a:solidFill>
                  <a:schemeClr val="bg1"/>
                </a:solidFill>
              </a:rPr>
              <a:t>0.0f</a:t>
            </a:r>
            <a:r>
              <a:rPr lang="en-US" altLang="ko-KR" sz="900" dirty="0">
                <a:solidFill>
                  <a:schemeClr val="bg1"/>
                </a:solidFill>
              </a:rPr>
              <a:t>;    </a:t>
            </a:r>
            <a:r>
              <a:rPr lang="en-US" altLang="ko-KR" sz="900" dirty="0" err="1">
                <a:solidFill>
                  <a:schemeClr val="bg1"/>
                </a:solidFill>
              </a:rPr>
              <a:t>M.m</a:t>
            </a:r>
            <a:r>
              <a:rPr lang="en-US" altLang="ko-KR" sz="900" dirty="0">
                <a:solidFill>
                  <a:schemeClr val="bg1"/>
                </a:solidFill>
              </a:rPr>
              <a:t>[3][1] = </a:t>
            </a:r>
            <a:r>
              <a:rPr lang="en-US" altLang="ko-KR" sz="900" dirty="0" err="1">
                <a:solidFill>
                  <a:schemeClr val="bg1"/>
                </a:solidFill>
              </a:rPr>
              <a:t>0.0f</a:t>
            </a:r>
            <a:r>
              <a:rPr lang="en-US" altLang="ko-KR" sz="900" dirty="0">
                <a:solidFill>
                  <a:schemeClr val="bg1"/>
                </a:solidFill>
              </a:rPr>
              <a:t>;    </a:t>
            </a:r>
            <a:r>
              <a:rPr lang="en-US" altLang="ko-KR" sz="900" dirty="0" err="1">
                <a:solidFill>
                  <a:schemeClr val="bg1"/>
                </a:solidFill>
              </a:rPr>
              <a:t>M.m</a:t>
            </a:r>
            <a:r>
              <a:rPr lang="en-US" altLang="ko-KR" sz="900" dirty="0">
                <a:solidFill>
                  <a:schemeClr val="bg1"/>
                </a:solidFill>
              </a:rPr>
              <a:t>[3][2] = -</a:t>
            </a:r>
            <a:r>
              <a:rPr lang="en-US" altLang="ko-KR" sz="900" dirty="0" err="1">
                <a:solidFill>
                  <a:schemeClr val="bg1"/>
                </a:solidFill>
              </a:rPr>
              <a:t>fRange</a:t>
            </a:r>
            <a:r>
              <a:rPr lang="en-US" altLang="ko-KR" sz="900" dirty="0">
                <a:solidFill>
                  <a:schemeClr val="bg1"/>
                </a:solidFill>
              </a:rPr>
              <a:t> * </a:t>
            </a:r>
            <a:r>
              <a:rPr lang="en-US" altLang="ko-KR" sz="900" dirty="0" err="1">
                <a:solidFill>
                  <a:schemeClr val="bg1"/>
                </a:solidFill>
              </a:rPr>
              <a:t>NearZ</a:t>
            </a:r>
            <a:r>
              <a:rPr lang="en-US" altLang="ko-KR" sz="900" dirty="0">
                <a:solidFill>
                  <a:schemeClr val="bg1"/>
                </a:solidFill>
              </a:rPr>
              <a:t>;    </a:t>
            </a:r>
            <a:r>
              <a:rPr lang="en-US" altLang="ko-KR" sz="900" dirty="0" err="1">
                <a:solidFill>
                  <a:schemeClr val="bg1"/>
                </a:solidFill>
              </a:rPr>
              <a:t>M.m</a:t>
            </a:r>
            <a:r>
              <a:rPr lang="en-US" altLang="ko-KR" sz="900" dirty="0">
                <a:solidFill>
                  <a:schemeClr val="bg1"/>
                </a:solidFill>
              </a:rPr>
              <a:t>[3][3] = </a:t>
            </a:r>
            <a:r>
              <a:rPr lang="en-US" altLang="ko-KR" sz="900" dirty="0" err="1">
                <a:solidFill>
                  <a:schemeClr val="bg1"/>
                </a:solidFill>
              </a:rPr>
              <a:t>0.0f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return M;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04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61D173-8623-4B35-8F53-98BF6BDFA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951875"/>
            <a:ext cx="11151917" cy="54404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투영</a:t>
            </a:r>
            <a:r>
              <a:rPr lang="en-US" altLang="ko-KR" b="1" dirty="0"/>
              <a:t> </a:t>
            </a:r>
            <a:r>
              <a:rPr lang="ko-KR" altLang="en-US" b="1" dirty="0"/>
              <a:t>변환</a:t>
            </a:r>
            <a:r>
              <a:rPr lang="en-US" altLang="ko-KR" b="1" dirty="0"/>
              <a:t> in LH/RH system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www.gamedev.net</a:t>
            </a:r>
            <a:r>
              <a:rPr lang="en-US" altLang="ko-KR" dirty="0">
                <a:hlinkClick r:id="rId2"/>
              </a:rPr>
              <a:t>/articles/programming/graphics/perspective-projections-in-</a:t>
            </a:r>
            <a:r>
              <a:rPr lang="en-US" altLang="ko-KR" dirty="0" err="1">
                <a:hlinkClick r:id="rId2"/>
              </a:rPr>
              <a:t>lh</a:t>
            </a:r>
            <a:r>
              <a:rPr lang="en-US" altLang="ko-KR" dirty="0">
                <a:hlinkClick r:id="rId2"/>
              </a:rPr>
              <a:t>-and-rh-systems-</a:t>
            </a:r>
            <a:r>
              <a:rPr lang="en-US" altLang="ko-KR" dirty="0" err="1">
                <a:hlinkClick r:id="rId2"/>
              </a:rPr>
              <a:t>r3598</a:t>
            </a:r>
            <a:r>
              <a:rPr lang="en-US" altLang="ko-KR" dirty="0">
                <a:hlinkClick r:id="rId2"/>
              </a:rPr>
              <a:t>/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348329-F06E-48DD-9776-3240050A9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47A7A0-7CB5-47E9-AB2D-E588C137B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103" y="4515474"/>
            <a:ext cx="5902872" cy="17557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8C7431-C815-4CE6-9172-34148FF5D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37" y="4105275"/>
            <a:ext cx="5087981" cy="21304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AACE49-A185-48DB-B583-580BC0CDA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82" y="2690734"/>
            <a:ext cx="6176165" cy="141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5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95F02C-CD20-436E-9167-B76CA7D27A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023257"/>
            <a:ext cx="11151917" cy="536907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테셀레이션</a:t>
            </a:r>
            <a:r>
              <a:rPr lang="ko-KR" altLang="en-US" b="1" dirty="0"/>
              <a:t> 스테이지</a:t>
            </a:r>
            <a:endParaRPr lang="en-US" altLang="ko-KR" b="1" dirty="0"/>
          </a:p>
          <a:p>
            <a:pPr marL="284162" lvl="1" indent="0">
              <a:lnSpc>
                <a:spcPct val="15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삼각 메시를 나눠서 디테일을 추가한다</a:t>
            </a:r>
            <a:r>
              <a:rPr lang="en-US" altLang="ko-KR" dirty="0"/>
              <a:t>.</a:t>
            </a:r>
          </a:p>
          <a:p>
            <a:pPr marL="284162" lvl="1" indent="0">
              <a:lnSpc>
                <a:spcPct val="150000"/>
              </a:lnSpc>
              <a:buNone/>
            </a:pPr>
            <a:r>
              <a:rPr lang="en-US" altLang="ko-KR" dirty="0"/>
              <a:t>	(subdividing the triangles of a mesh to add new triangles)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메모리에 </a:t>
            </a:r>
            <a:r>
              <a:rPr lang="en-US" altLang="ko-KR" dirty="0"/>
              <a:t>low-poly </a:t>
            </a:r>
            <a:r>
              <a:rPr lang="ko-KR" altLang="en-US" dirty="0"/>
              <a:t>메시 </a:t>
            </a:r>
            <a:r>
              <a:rPr lang="ko-KR" altLang="en-US" dirty="0" err="1"/>
              <a:t>렌더할</a:t>
            </a:r>
            <a:r>
              <a:rPr lang="ko-KR" altLang="en-US" dirty="0"/>
              <a:t> 때 </a:t>
            </a:r>
            <a:r>
              <a:rPr lang="en-US" altLang="ko-KR" dirty="0"/>
              <a:t>high-poly</a:t>
            </a:r>
            <a:r>
              <a:rPr lang="ko-KR" altLang="en-US" dirty="0"/>
              <a:t>로 </a:t>
            </a:r>
            <a:r>
              <a:rPr lang="en-US" altLang="ko-KR" dirty="0"/>
              <a:t>(</a:t>
            </a:r>
            <a:r>
              <a:rPr lang="ko-KR" altLang="en-US" dirty="0"/>
              <a:t>메모리 절약 </a:t>
            </a:r>
            <a:r>
              <a:rPr lang="en-US" altLang="ko-KR" dirty="0"/>
              <a:t>vs LOD)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chemeClr val="bg2">
                    <a:alpha val="99000"/>
                  </a:schemeClr>
                </a:solidFill>
              </a:rPr>
              <a:t>Hull</a:t>
            </a:r>
            <a:r>
              <a:rPr lang="ko-KR" altLang="en-US" b="1" dirty="0">
                <a:solidFill>
                  <a:schemeClr val="bg2">
                    <a:alpha val="99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bg2">
                    <a:alpha val="99000"/>
                  </a:schemeClr>
                </a:solidFill>
              </a:rPr>
              <a:t>쉐이더</a:t>
            </a:r>
            <a:r>
              <a:rPr lang="ko-KR" altLang="en-US" b="1" dirty="0">
                <a:solidFill>
                  <a:schemeClr val="bg2">
                    <a:alpha val="99000"/>
                  </a:schemeClr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입력 패치</a:t>
            </a:r>
            <a:r>
              <a:rPr lang="en-US" altLang="ko-KR" dirty="0"/>
              <a:t>(</a:t>
            </a:r>
            <a:r>
              <a:rPr lang="ko-KR" altLang="en-US" dirty="0"/>
              <a:t>사각형</a:t>
            </a:r>
            <a:r>
              <a:rPr lang="en-US" altLang="ko-KR" dirty="0"/>
              <a:t>/</a:t>
            </a:r>
            <a:r>
              <a:rPr lang="ko-KR" altLang="en-US" dirty="0"/>
              <a:t>삼각형</a:t>
            </a:r>
            <a:r>
              <a:rPr lang="en-US" altLang="ko-KR" dirty="0"/>
              <a:t>/</a:t>
            </a:r>
            <a:r>
              <a:rPr lang="ko-KR" altLang="en-US" dirty="0"/>
              <a:t>선</a:t>
            </a:r>
            <a:r>
              <a:rPr lang="en-US" altLang="ko-KR" dirty="0"/>
              <a:t>)</a:t>
            </a:r>
            <a:r>
              <a:rPr lang="ko-KR" altLang="en-US" dirty="0"/>
              <a:t>을 해당하는 도형 패치 생성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2">
                    <a:alpha val="99000"/>
                  </a:schemeClr>
                </a:solidFill>
              </a:rPr>
              <a:t>도메인 </a:t>
            </a:r>
            <a:r>
              <a:rPr lang="ko-KR" altLang="en-US" b="1" dirty="0" err="1">
                <a:solidFill>
                  <a:schemeClr val="bg2">
                    <a:alpha val="99000"/>
                  </a:schemeClr>
                </a:solidFill>
              </a:rPr>
              <a:t>쉐이더</a:t>
            </a:r>
            <a:r>
              <a:rPr lang="ko-KR" altLang="en-US" b="1" dirty="0">
                <a:solidFill>
                  <a:schemeClr val="bg2">
                    <a:alpha val="99000"/>
                  </a:schemeClr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출력 패치에 세분화된 꼭지점 위치 계산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1FBEF2-898C-4C66-AF2A-74FA67547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62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105760-967A-45BE-9A48-C304AE319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059543"/>
            <a:ext cx="11151917" cy="53327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기하 </a:t>
            </a:r>
            <a:r>
              <a:rPr lang="ko-KR" altLang="en-US" b="1" dirty="0" err="1"/>
              <a:t>쉐이더</a:t>
            </a:r>
            <a:r>
              <a:rPr lang="ko-KR" altLang="en-US" b="1" dirty="0"/>
              <a:t> 스테이지</a:t>
            </a:r>
            <a:endParaRPr lang="en-US" altLang="ko-KR" b="1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제한된 기하 도형 확장 및 축소 </a:t>
            </a:r>
            <a:r>
              <a:rPr lang="en-US" altLang="ko-KR" dirty="0"/>
              <a:t>(</a:t>
            </a:r>
            <a:r>
              <a:rPr lang="ko-KR" altLang="en-US" dirty="0"/>
              <a:t>정점을 추가 또는 삭제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사용</a:t>
            </a:r>
            <a:r>
              <a:rPr lang="en-US" altLang="ko-KR" dirty="0"/>
              <a:t>?</a:t>
            </a:r>
          </a:p>
          <a:p>
            <a:pPr marL="508000" lvl="2" indent="0">
              <a:lnSpc>
                <a:spcPct val="100000"/>
              </a:lnSpc>
              <a:buNone/>
            </a:pPr>
            <a:r>
              <a:rPr lang="ko-KR" altLang="en-US" dirty="0"/>
              <a:t>점 </a:t>
            </a:r>
            <a:r>
              <a:rPr lang="ko-KR" altLang="en-US" dirty="0" err="1"/>
              <a:t>스프라이트</a:t>
            </a:r>
            <a:r>
              <a:rPr lang="ko-KR" altLang="en-US" dirty="0"/>
              <a:t> 확장</a:t>
            </a:r>
            <a:endParaRPr lang="en-US" altLang="ko-KR" dirty="0"/>
          </a:p>
          <a:p>
            <a:pPr marL="508000" lvl="2" indent="0">
              <a:lnSpc>
                <a:spcPct val="100000"/>
              </a:lnSpc>
              <a:buNone/>
            </a:pPr>
            <a:r>
              <a:rPr lang="ko-KR" altLang="en-US" dirty="0"/>
              <a:t>동적 입자 시스템</a:t>
            </a:r>
            <a:endParaRPr lang="en-US" altLang="ko-KR" dirty="0"/>
          </a:p>
          <a:p>
            <a:pPr marL="508000" lvl="2" indent="0">
              <a:lnSpc>
                <a:spcPct val="100000"/>
              </a:lnSpc>
              <a:buNone/>
            </a:pPr>
            <a:r>
              <a:rPr lang="ko-KR" altLang="en-US" dirty="0"/>
              <a:t>텔</a:t>
            </a:r>
            <a:r>
              <a:rPr lang="en-US" altLang="ko-KR" dirty="0"/>
              <a:t>/</a:t>
            </a:r>
            <a:r>
              <a:rPr lang="ko-KR" altLang="en-US" dirty="0"/>
              <a:t>핀 생성</a:t>
            </a:r>
            <a:endParaRPr lang="en-US" altLang="ko-KR" dirty="0"/>
          </a:p>
          <a:p>
            <a:pPr marL="508000" lvl="2" indent="0">
              <a:lnSpc>
                <a:spcPct val="100000"/>
              </a:lnSpc>
              <a:buNone/>
            </a:pPr>
            <a:r>
              <a:rPr lang="ko-KR" altLang="en-US" dirty="0"/>
              <a:t>단일 패스 </a:t>
            </a:r>
            <a:r>
              <a:rPr lang="ko-KR" altLang="en-US" dirty="0" err="1"/>
              <a:t>큐브맵으로</a:t>
            </a:r>
            <a:r>
              <a:rPr lang="ko-KR" altLang="en-US" dirty="0"/>
              <a:t> </a:t>
            </a:r>
            <a:r>
              <a:rPr lang="ko-KR" altLang="en-US" dirty="0" err="1"/>
              <a:t>랜더링</a:t>
            </a:r>
            <a:endParaRPr lang="en-US" altLang="ko-KR" dirty="0"/>
          </a:p>
          <a:p>
            <a:pPr marL="508000" lvl="2" indent="0">
              <a:lnSpc>
                <a:spcPct val="100000"/>
              </a:lnSpc>
              <a:buNone/>
            </a:pPr>
            <a:r>
              <a:rPr lang="ko-KR" altLang="en-US" dirty="0"/>
              <a:t>기본 요소별 재질 바꾸기</a:t>
            </a:r>
            <a:endParaRPr lang="en-US" altLang="ko-KR" dirty="0"/>
          </a:p>
          <a:p>
            <a:pPr marL="508000" lvl="2" indent="0">
              <a:lnSpc>
                <a:spcPct val="100000"/>
              </a:lnSpc>
              <a:buNone/>
            </a:pPr>
            <a:r>
              <a:rPr lang="ko-KR" altLang="en-US" dirty="0"/>
              <a:t>기본 형식별 재질 설정 </a:t>
            </a:r>
            <a:r>
              <a:rPr lang="en-US" altLang="ko-KR" dirty="0"/>
              <a:t>– </a:t>
            </a:r>
            <a:r>
              <a:rPr lang="ko-KR" altLang="en-US" dirty="0"/>
              <a:t>무게 중심 </a:t>
            </a:r>
            <a:r>
              <a:rPr lang="ko-KR" altLang="en-US" dirty="0" err="1"/>
              <a:t>자표를</a:t>
            </a:r>
            <a:r>
              <a:rPr lang="ko-KR" altLang="en-US" dirty="0"/>
              <a:t> 기본 요소 생성하는 기능 포함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14CDA9-60C7-4803-9DD5-7A1FFD3C2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82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56D52A-E0B7-461B-AF30-B864DB2E16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088572"/>
            <a:ext cx="11151917" cy="53037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레스터라이즈</a:t>
            </a:r>
            <a:r>
              <a:rPr lang="ko-KR" altLang="en-US" b="1" dirty="0"/>
              <a:t> 스테이지</a:t>
            </a:r>
            <a:endParaRPr lang="en-US" altLang="ko-KR" b="1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투영된</a:t>
            </a:r>
            <a:r>
              <a:rPr lang="en-US" altLang="ko-KR" dirty="0"/>
              <a:t> </a:t>
            </a:r>
            <a:r>
              <a:rPr lang="ko-KR" altLang="en-US" dirty="0"/>
              <a:t>삼각형으로 부터 픽셀 색 계산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뷰 포트 트랜스폼 </a:t>
            </a:r>
            <a:r>
              <a:rPr lang="en-US" altLang="ko-KR" dirty="0"/>
              <a:t>(viewport transform)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후면 제거 </a:t>
            </a:r>
            <a:r>
              <a:rPr lang="en-US" altLang="ko-KR" dirty="0"/>
              <a:t>(</a:t>
            </a:r>
            <a:r>
              <a:rPr lang="en-US" altLang="ko-KR" dirty="0" err="1"/>
              <a:t>backface</a:t>
            </a:r>
            <a:r>
              <a:rPr lang="en-US" altLang="ko-KR" dirty="0"/>
              <a:t> culling)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3333FF">
                    <a:alpha val="99000"/>
                  </a:srgbClr>
                </a:solidFill>
              </a:rPr>
              <a:t>정점 속성 보간</a:t>
            </a:r>
            <a:endParaRPr lang="en-US" altLang="ko-KR" b="1" dirty="0">
              <a:solidFill>
                <a:srgbClr val="3333FF">
                  <a:alpha val="99000"/>
                </a:srgbClr>
              </a:solidFill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E7A82-1684-4681-9BD8-F8C4BCB83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5175EE-F2E2-4439-8E96-FA7635728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21" y="4131702"/>
            <a:ext cx="3388130" cy="22136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2A5A70-005D-4F8C-8C4E-3F6D095AA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184" y="4436412"/>
            <a:ext cx="2693974" cy="188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6268682-3226-4FF1-81C2-9F6A50914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0425" y="2681103"/>
            <a:ext cx="8403772" cy="747897"/>
          </a:xfrm>
        </p:spPr>
        <p:txBody>
          <a:bodyPr/>
          <a:lstStyle/>
          <a:p>
            <a:r>
              <a:rPr lang="en-US" altLang="ko-KR" b="1" dirty="0" err="1"/>
              <a:t>Ch06</a:t>
            </a:r>
            <a:r>
              <a:rPr lang="en-US" altLang="ko-KR" b="1" dirty="0"/>
              <a:t> Drawing In Direct3D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0C1C7F-97C9-4A0B-BDCA-365DA6E0CC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77013"/>
            <a:ext cx="1016000" cy="280987"/>
          </a:xfrm>
          <a:prstGeom prst="rect">
            <a:avLst/>
          </a:prstGeom>
        </p:spPr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1736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9F625EF-5A08-49EE-A99E-256F20D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6" y="1933725"/>
            <a:ext cx="4519928" cy="4125989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59AF9D-7A7F-415A-994A-B8B765110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9" y="1153886"/>
            <a:ext cx="5576752" cy="5238447"/>
          </a:xfrm>
        </p:spPr>
        <p:txBody>
          <a:bodyPr/>
          <a:lstStyle/>
          <a:p>
            <a:r>
              <a:rPr lang="en-US" altLang="ko-KR" b="1" dirty="0"/>
              <a:t>Pipeline State Object</a:t>
            </a:r>
            <a:endParaRPr lang="ko-KR" altLang="en-US" b="1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B702803B-B77F-4A67-90AE-10BCAC642B91}"/>
              </a:ext>
            </a:extLst>
          </p:cNvPr>
          <p:cNvSpPr txBox="1">
            <a:spLocks/>
          </p:cNvSpPr>
          <p:nvPr/>
        </p:nvSpPr>
        <p:spPr>
          <a:xfrm>
            <a:off x="6187078" y="1153885"/>
            <a:ext cx="5576752" cy="52384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4163" marR="0" indent="-284163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800" kern="1200" spc="-7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7525" marR="0" indent="-233363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4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41363" marR="0" indent="-2238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marR="0" indent="-1730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87438" marR="0" indent="-1730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Constant buffer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F5285C-7D5D-4D14-BD6D-F86138766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33725"/>
            <a:ext cx="6031896" cy="226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E7EF9EE-8BB6-4398-B284-627A9D3FF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28" y="2248954"/>
            <a:ext cx="7793943" cy="4153658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8F8354-EFE8-4E2B-9FA0-0332D90B1A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907143"/>
            <a:ext cx="11151917" cy="54851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Layout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2000" dirty="0"/>
              <a:t>정점 구조에 대한 정보를 제공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2000" dirty="0" err="1"/>
              <a:t>D3D12_INPUT_LAYOUT_DESC</a:t>
            </a:r>
            <a:r>
              <a:rPr lang="en-US" altLang="ko-KR" sz="2000" dirty="0"/>
              <a:t> / </a:t>
            </a:r>
            <a:r>
              <a:rPr lang="en-US" altLang="ko-KR" sz="2000" dirty="0" err="1"/>
              <a:t>D3D12_INPUT_ELEMENT_DESC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2030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A03CA0-3C1F-4C8D-B1D0-0D1CB503C2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317249"/>
            <a:ext cx="5576752" cy="1981199"/>
          </a:xfrm>
        </p:spPr>
        <p:txBody>
          <a:bodyPr/>
          <a:lstStyle/>
          <a:p>
            <a:r>
              <a:rPr lang="ko-KR" altLang="en-US" dirty="0"/>
              <a:t>정점 버퍼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GPU </a:t>
            </a:r>
            <a:r>
              <a:rPr lang="ko-KR" altLang="en-US" dirty="0"/>
              <a:t>리소스 </a:t>
            </a:r>
            <a:r>
              <a:rPr lang="en-US" altLang="ko-KR" dirty="0"/>
              <a:t>(</a:t>
            </a:r>
            <a:r>
              <a:rPr lang="en-US" altLang="ko-KR" dirty="0" err="1"/>
              <a:t>ID3D12Resource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r>
              <a:rPr lang="en-US" altLang="ko-KR" dirty="0" err="1"/>
              <a:t>D3D12_VERTEX_BUFFER_VIEW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IASetVertexBuffers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5FAE9DB-8B22-4639-8FFC-19BD2E706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942FF409-DDD4-4694-83D4-553F3DB92190}"/>
              </a:ext>
            </a:extLst>
          </p:cNvPr>
          <p:cNvSpPr txBox="1">
            <a:spLocks/>
          </p:cNvSpPr>
          <p:nvPr/>
        </p:nvSpPr>
        <p:spPr>
          <a:xfrm>
            <a:off x="6288678" y="1317249"/>
            <a:ext cx="5576752" cy="2111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4163" marR="0" indent="-284163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800" kern="1200" spc="-7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7525" marR="0" indent="-233363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4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41363" marR="0" indent="-2238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marR="0" indent="-1730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87438" marR="0" indent="-1730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인덱스 버퍼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GPU </a:t>
            </a:r>
            <a:r>
              <a:rPr lang="ko-KR" altLang="en-US" dirty="0"/>
              <a:t>리소스 </a:t>
            </a:r>
            <a:r>
              <a:rPr lang="en-US" altLang="ko-KR" dirty="0"/>
              <a:t>(</a:t>
            </a:r>
            <a:r>
              <a:rPr lang="en-US" altLang="ko-KR" dirty="0" err="1"/>
              <a:t>ID3D12Resource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r>
              <a:rPr lang="en-US" altLang="ko-KR" dirty="0" err="1"/>
              <a:t>D3D12_INDEX_BUFFER_VIEW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IASetIndexBuffer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3FC787E4-5850-4974-BC1D-11DD4530B757}"/>
              </a:ext>
            </a:extLst>
          </p:cNvPr>
          <p:cNvSpPr txBox="1">
            <a:spLocks/>
          </p:cNvSpPr>
          <p:nvPr/>
        </p:nvSpPr>
        <p:spPr>
          <a:xfrm>
            <a:off x="519248" y="3686629"/>
            <a:ext cx="11151917" cy="270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4163" marR="0" indent="-284163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800" kern="1200" spc="-7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7525" marR="0" indent="-233363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4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41363" marR="0" indent="-2238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marR="0" indent="-1730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87438" marR="0" indent="-1730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bg2">
                    <a:alpha val="99000"/>
                  </a:schemeClr>
                </a:solidFill>
              </a:rPr>
              <a:t>! </a:t>
            </a:r>
            <a:r>
              <a:rPr lang="ko-KR" altLang="en-US" dirty="0" err="1">
                <a:solidFill>
                  <a:schemeClr val="bg2">
                    <a:alpha val="99000"/>
                  </a:schemeClr>
                </a:solidFill>
              </a:rPr>
              <a:t>디스크립터</a:t>
            </a:r>
            <a:r>
              <a:rPr lang="ko-KR" altLang="en-US" dirty="0">
                <a:solidFill>
                  <a:schemeClr val="bg2">
                    <a:alpha val="99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2">
                    <a:alpha val="99000"/>
                  </a:schemeClr>
                </a:solidFill>
              </a:rPr>
              <a:t>힙</a:t>
            </a:r>
            <a:r>
              <a:rPr lang="ko-KR" altLang="en-US" dirty="0">
                <a:solidFill>
                  <a:schemeClr val="bg2">
                    <a:alpha val="99000"/>
                  </a:schemeClr>
                </a:solidFill>
              </a:rPr>
              <a:t> 사용 안함</a:t>
            </a:r>
            <a:endParaRPr lang="en-US" altLang="ko-KR" dirty="0">
              <a:solidFill>
                <a:schemeClr val="bg2">
                  <a:alpha val="99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chemeClr val="bg2">
                    <a:alpha val="99000"/>
                  </a:schemeClr>
                </a:solidFill>
              </a:rPr>
              <a:t>! </a:t>
            </a:r>
            <a:r>
              <a:rPr lang="ko-KR" altLang="en-US" b="1" dirty="0">
                <a:solidFill>
                  <a:schemeClr val="bg2">
                    <a:alpha val="99000"/>
                  </a:schemeClr>
                </a:solidFill>
              </a:rPr>
              <a:t>보통 성능 이슈로 </a:t>
            </a:r>
            <a:r>
              <a:rPr lang="en-US" altLang="ko-KR" b="1" dirty="0">
                <a:solidFill>
                  <a:schemeClr val="bg2">
                    <a:alpha val="99000"/>
                  </a:schemeClr>
                </a:solidFill>
              </a:rPr>
              <a:t>Default Heap </a:t>
            </a:r>
            <a:r>
              <a:rPr lang="ko-KR" altLang="en-US" b="1" dirty="0">
                <a:solidFill>
                  <a:schemeClr val="bg2">
                    <a:alpha val="99000"/>
                  </a:schemeClr>
                </a:solidFill>
              </a:rPr>
              <a:t>사용 </a:t>
            </a:r>
            <a:r>
              <a:rPr lang="en-US" altLang="ko-KR" b="1" dirty="0">
                <a:solidFill>
                  <a:schemeClr val="bg2">
                    <a:alpha val="99000"/>
                  </a:schemeClr>
                </a:solidFill>
              </a:rPr>
              <a:t>&lt;- Upload Heap </a:t>
            </a:r>
            <a:r>
              <a:rPr lang="ko-KR" altLang="en-US" b="1" dirty="0">
                <a:solidFill>
                  <a:schemeClr val="bg2">
                    <a:alpha val="99000"/>
                  </a:schemeClr>
                </a:solidFill>
              </a:rPr>
              <a:t>에서 복사</a:t>
            </a:r>
          </a:p>
        </p:txBody>
      </p:sp>
    </p:spTree>
    <p:extLst>
      <p:ext uri="{BB962C8B-B14F-4D97-AF65-F5344CB8AC3E}">
        <p14:creationId xmlns:p14="http://schemas.microsoft.com/office/powerpoint/2010/main" val="211696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8FB9FB-22B0-408A-8F88-051590C35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074057"/>
            <a:ext cx="11151917" cy="531827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 err="1"/>
              <a:t>CreataDefaultBuffer</a:t>
            </a:r>
            <a:endParaRPr lang="en-US" altLang="ko-KR" b="1" dirty="0"/>
          </a:p>
          <a:p>
            <a:pPr marL="741362" lvl="1" indent="-457200">
              <a:lnSpc>
                <a:spcPct val="150000"/>
              </a:lnSpc>
              <a:buAutoNum type="arabicPeriod"/>
            </a:pPr>
            <a:r>
              <a:rPr lang="ko-KR" altLang="en-US" dirty="0"/>
              <a:t>디폴트 버퍼 생성 </a:t>
            </a:r>
            <a:r>
              <a:rPr lang="en-US" altLang="ko-KR" dirty="0"/>
              <a:t>/ </a:t>
            </a:r>
            <a:r>
              <a:rPr lang="ko-KR" altLang="en-US" dirty="0"/>
              <a:t>업로드 버퍼 생성</a:t>
            </a:r>
            <a:endParaRPr lang="en-US" altLang="ko-KR" dirty="0"/>
          </a:p>
          <a:p>
            <a:pPr marL="741362" lvl="1" indent="-457200">
              <a:lnSpc>
                <a:spcPct val="150000"/>
              </a:lnSpc>
              <a:buAutoNum type="arabicPeriod"/>
            </a:pPr>
            <a:r>
              <a:rPr lang="ko-KR" altLang="en-US" dirty="0"/>
              <a:t>디폴트 버퍼 카피 </a:t>
            </a:r>
            <a:r>
              <a:rPr lang="en-US" altLang="ko-KR" dirty="0" err="1"/>
              <a:t>dest</a:t>
            </a:r>
            <a:r>
              <a:rPr lang="en-US" altLang="ko-KR" dirty="0"/>
              <a:t> </a:t>
            </a:r>
            <a:r>
              <a:rPr lang="ko-KR" altLang="en-US" dirty="0"/>
              <a:t>배리어 설정</a:t>
            </a:r>
            <a:endParaRPr lang="en-US" altLang="ko-KR" dirty="0"/>
          </a:p>
          <a:p>
            <a:pPr marL="741362" lvl="1" indent="-457200">
              <a:lnSpc>
                <a:spcPct val="150000"/>
              </a:lnSpc>
              <a:buAutoNum type="arabicPeriod"/>
            </a:pPr>
            <a:r>
              <a:rPr lang="ko-KR" altLang="en-US" dirty="0"/>
              <a:t>업로드 버퍼에 메모리 값 저장</a:t>
            </a:r>
            <a:endParaRPr lang="en-US" altLang="ko-KR" dirty="0"/>
          </a:p>
          <a:p>
            <a:pPr marL="741362" lvl="1" indent="-457200">
              <a:lnSpc>
                <a:spcPct val="150000"/>
              </a:lnSpc>
              <a:buAutoNum type="arabicPeriod"/>
            </a:pPr>
            <a:r>
              <a:rPr lang="ko-KR" altLang="en-US" dirty="0"/>
              <a:t>업로드 버퍼로부터 카피</a:t>
            </a:r>
            <a:endParaRPr lang="en-US" altLang="ko-KR" dirty="0"/>
          </a:p>
          <a:p>
            <a:pPr marL="508000" lvl="2" indent="0">
              <a:lnSpc>
                <a:spcPct val="150000"/>
              </a:lnSpc>
              <a:buNone/>
            </a:pPr>
            <a:r>
              <a:rPr lang="en-US" altLang="ko-KR" dirty="0" err="1"/>
              <a:t>CopyBufferRegion</a:t>
            </a:r>
            <a:r>
              <a:rPr lang="en-US" altLang="ko-KR" dirty="0"/>
              <a:t> / </a:t>
            </a:r>
            <a:r>
              <a:rPr lang="en-US" altLang="ko-KR" dirty="0" err="1"/>
              <a:t>CopyTextureRegion</a:t>
            </a:r>
            <a:endParaRPr lang="en-US" altLang="ko-KR" dirty="0"/>
          </a:p>
          <a:p>
            <a:pPr marL="284162" lvl="1" indent="0">
              <a:lnSpc>
                <a:spcPct val="150000"/>
              </a:lnSpc>
              <a:buNone/>
            </a:pPr>
            <a:r>
              <a:rPr lang="en-US" altLang="ko-KR" dirty="0"/>
              <a:t>5. </a:t>
            </a:r>
            <a:r>
              <a:rPr lang="ko-KR" altLang="en-US" dirty="0"/>
              <a:t>디폴트 버퍼 읽기 배리어 설정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BC4B08-6FF4-4044-A589-89A9604D6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93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6268682-3226-4FF1-81C2-9F6A50914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0425" y="2681103"/>
            <a:ext cx="8403772" cy="747897"/>
          </a:xfrm>
        </p:spPr>
        <p:txBody>
          <a:bodyPr/>
          <a:lstStyle/>
          <a:p>
            <a:r>
              <a:rPr lang="en-US" altLang="ko-KR" b="1" dirty="0" err="1"/>
              <a:t>Ch05</a:t>
            </a:r>
            <a:r>
              <a:rPr lang="en-US" altLang="ko-KR" b="1" dirty="0"/>
              <a:t> The Rendering Pipeline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0C1C7F-97C9-4A0B-BDCA-365DA6E0CC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77013"/>
            <a:ext cx="1016000" cy="280987"/>
          </a:xfrm>
          <a:prstGeom prst="rect">
            <a:avLst/>
          </a:prstGeom>
        </p:spPr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68167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37C561-E91F-4E2E-8B49-EBB734702D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139371"/>
            <a:ext cx="11151917" cy="5252962"/>
          </a:xfrm>
        </p:spPr>
        <p:txBody>
          <a:bodyPr/>
          <a:lstStyle/>
          <a:p>
            <a:r>
              <a:rPr lang="ko-KR" altLang="en-US" dirty="0"/>
              <a:t>정점 버퍼</a:t>
            </a:r>
            <a:r>
              <a:rPr lang="en-US" altLang="ko-KR" dirty="0"/>
              <a:t>/</a:t>
            </a:r>
            <a:r>
              <a:rPr lang="ko-KR" altLang="en-US" dirty="0"/>
              <a:t>인덱스 </a:t>
            </a:r>
            <a:r>
              <a:rPr lang="ko-KR" altLang="en-US" dirty="0" err="1"/>
              <a:t>퍼버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FAB00C-511C-4E8C-A682-83D3BE8F1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F40824-1F62-41CC-9567-D8484A2C0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57" y="1720184"/>
            <a:ext cx="5032386" cy="429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0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FBAB42-B7A4-4705-B4AD-9CF131EDE4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9" y="990598"/>
            <a:ext cx="5576752" cy="4944532"/>
          </a:xfrm>
        </p:spPr>
        <p:txBody>
          <a:bodyPr/>
          <a:lstStyle/>
          <a:p>
            <a:r>
              <a:rPr lang="ko-KR" altLang="en-US" dirty="0"/>
              <a:t>정점 </a:t>
            </a:r>
            <a:r>
              <a:rPr lang="ko-KR" altLang="en-US" dirty="0" err="1"/>
              <a:t>쉐이더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8CF995-26CB-46F3-87C1-EA2606173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AF929562-1F05-4441-A8CD-130B36D618D9}"/>
              </a:ext>
            </a:extLst>
          </p:cNvPr>
          <p:cNvSpPr txBox="1">
            <a:spLocks/>
          </p:cNvSpPr>
          <p:nvPr/>
        </p:nvSpPr>
        <p:spPr>
          <a:xfrm>
            <a:off x="6288678" y="979713"/>
            <a:ext cx="5576752" cy="4944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4163" marR="0" indent="-284163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800" kern="1200" spc="-7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7525" marR="0" indent="-233363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4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41363" marR="0" indent="-2238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marR="0" indent="-1730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87438" marR="0" indent="-1730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픽셀 </a:t>
            </a:r>
            <a:r>
              <a:rPr lang="ko-KR" altLang="en-US" dirty="0" err="1"/>
              <a:t>쉐이더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8155F-91C2-4C56-9B90-C7D49DB3C337}"/>
              </a:ext>
            </a:extLst>
          </p:cNvPr>
          <p:cNvSpPr txBox="1"/>
          <p:nvPr/>
        </p:nvSpPr>
        <p:spPr>
          <a:xfrm>
            <a:off x="799734" y="1585690"/>
            <a:ext cx="4057201" cy="4401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altLang="ko-KR" sz="1100" dirty="0">
              <a:solidFill>
                <a:schemeClr val="bg2"/>
              </a:solidFill>
            </a:endParaRPr>
          </a:p>
          <a:p>
            <a:r>
              <a:rPr lang="en-US" altLang="ko-KR" sz="1100" dirty="0" err="1">
                <a:solidFill>
                  <a:schemeClr val="bg2"/>
                </a:solidFill>
              </a:rPr>
              <a:t>cbuffer</a:t>
            </a:r>
            <a:r>
              <a:rPr lang="en-US" altLang="ko-KR" sz="1100" dirty="0">
                <a:solidFill>
                  <a:schemeClr val="bg2"/>
                </a:solidFill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</a:rPr>
              <a:t>cbPerObject</a:t>
            </a:r>
            <a:r>
              <a:rPr lang="en-US" altLang="ko-KR" sz="1100" dirty="0">
                <a:solidFill>
                  <a:schemeClr val="bg2"/>
                </a:solidFill>
              </a:rPr>
              <a:t> : register(</a:t>
            </a:r>
            <a:r>
              <a:rPr lang="en-US" altLang="ko-KR" sz="1100" dirty="0" err="1">
                <a:solidFill>
                  <a:schemeClr val="bg2"/>
                </a:solidFill>
              </a:rPr>
              <a:t>b0</a:t>
            </a:r>
            <a:r>
              <a:rPr lang="en-US" altLang="ko-KR" sz="1100" dirty="0">
                <a:solidFill>
                  <a:schemeClr val="bg2"/>
                </a:solidFill>
              </a:rPr>
              <a:t>)</a:t>
            </a:r>
          </a:p>
          <a:p>
            <a:r>
              <a:rPr lang="en-US" altLang="ko-KR" sz="1100" dirty="0">
                <a:solidFill>
                  <a:schemeClr val="bg2"/>
                </a:solidFill>
              </a:rPr>
              <a:t>{</a:t>
            </a:r>
          </a:p>
          <a:p>
            <a:r>
              <a:rPr lang="en-US" altLang="ko-KR" sz="1100" dirty="0">
                <a:solidFill>
                  <a:schemeClr val="bg2"/>
                </a:solidFill>
              </a:rPr>
              <a:t>    </a:t>
            </a:r>
            <a:r>
              <a:rPr lang="en-US" altLang="ko-KR" sz="1100" dirty="0" err="1">
                <a:solidFill>
                  <a:schemeClr val="bg2"/>
                </a:solidFill>
              </a:rPr>
              <a:t>float4x4</a:t>
            </a:r>
            <a:r>
              <a:rPr lang="en-US" altLang="ko-KR" sz="1100" dirty="0">
                <a:solidFill>
                  <a:schemeClr val="bg2"/>
                </a:solidFill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</a:rPr>
              <a:t>g_worldViewProj</a:t>
            </a:r>
            <a:r>
              <a:rPr lang="en-US" altLang="ko-KR" sz="1100" dirty="0">
                <a:solidFill>
                  <a:schemeClr val="bg2"/>
                </a:solidFill>
              </a:rPr>
              <a:t>;</a:t>
            </a:r>
          </a:p>
          <a:p>
            <a:r>
              <a:rPr lang="en-US" altLang="ko-KR" sz="1100" dirty="0">
                <a:solidFill>
                  <a:schemeClr val="bg2"/>
                </a:solidFill>
              </a:rPr>
              <a:t>}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struct </a:t>
            </a:r>
            <a:r>
              <a:rPr lang="en-US" altLang="ko-KR" sz="1100" dirty="0" err="1">
                <a:solidFill>
                  <a:srgbClr val="FF0000"/>
                </a:solidFill>
              </a:rPr>
              <a:t>VertexIn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{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    </a:t>
            </a:r>
            <a:r>
              <a:rPr lang="en-US" altLang="ko-KR" sz="1100" dirty="0" err="1">
                <a:solidFill>
                  <a:srgbClr val="FF0000"/>
                </a:solidFill>
              </a:rPr>
              <a:t>float3</a:t>
            </a:r>
            <a:r>
              <a:rPr lang="en-US" altLang="ko-KR" sz="1100" dirty="0">
                <a:solidFill>
                  <a:srgbClr val="FF0000"/>
                </a:solidFill>
              </a:rPr>
              <a:t> position : POSITION;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    </a:t>
            </a:r>
            <a:r>
              <a:rPr lang="en-US" altLang="ko-KR" sz="1100" dirty="0" err="1">
                <a:solidFill>
                  <a:srgbClr val="FF0000"/>
                </a:solidFill>
              </a:rPr>
              <a:t>float4</a:t>
            </a:r>
            <a:r>
              <a:rPr lang="en-US" altLang="ko-KR" sz="1100" dirty="0">
                <a:solidFill>
                  <a:srgbClr val="FF0000"/>
                </a:solidFill>
              </a:rPr>
              <a:t> color : COLOR;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};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>
                <a:solidFill>
                  <a:schemeClr val="bg1"/>
                </a:solidFill>
              </a:rPr>
              <a:t>struct </a:t>
            </a:r>
            <a:r>
              <a:rPr lang="en-US" altLang="ko-KR" sz="1100" dirty="0" err="1">
                <a:solidFill>
                  <a:schemeClr val="bg1"/>
                </a:solidFill>
              </a:rPr>
              <a:t>VertexOut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</a:t>
            </a:r>
            <a:r>
              <a:rPr lang="en-US" altLang="ko-KR" sz="1100" dirty="0" err="1">
                <a:solidFill>
                  <a:schemeClr val="bg1"/>
                </a:solidFill>
              </a:rPr>
              <a:t>float4</a:t>
            </a:r>
            <a:r>
              <a:rPr lang="en-US" altLang="ko-KR" sz="1100" dirty="0">
                <a:solidFill>
                  <a:schemeClr val="bg1"/>
                </a:solidFill>
              </a:rPr>
              <a:t> position : </a:t>
            </a:r>
            <a:r>
              <a:rPr lang="en-US" altLang="ko-KR" sz="1100" dirty="0" err="1">
                <a:solidFill>
                  <a:schemeClr val="bg1"/>
                </a:solidFill>
              </a:rPr>
              <a:t>SV_POSITION</a:t>
            </a:r>
            <a:r>
              <a:rPr lang="en-US" altLang="ko-KR" sz="11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</a:t>
            </a:r>
            <a:r>
              <a:rPr lang="en-US" altLang="ko-KR" sz="1100" dirty="0" err="1">
                <a:solidFill>
                  <a:schemeClr val="bg1"/>
                </a:solidFill>
              </a:rPr>
              <a:t>float4</a:t>
            </a:r>
            <a:r>
              <a:rPr lang="en-US" altLang="ko-KR" sz="1100" dirty="0">
                <a:solidFill>
                  <a:schemeClr val="bg1"/>
                </a:solidFill>
              </a:rPr>
              <a:t> color : COLOR;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};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 err="1">
                <a:solidFill>
                  <a:schemeClr val="bg1"/>
                </a:solidFill>
              </a:rPr>
              <a:t>VertexOut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</a:rPr>
              <a:t>vs_main</a:t>
            </a:r>
            <a:r>
              <a:rPr lang="en-US" altLang="ko-KR" sz="1100" dirty="0">
                <a:solidFill>
                  <a:schemeClr val="bg1"/>
                </a:solidFill>
              </a:rPr>
              <a:t>(</a:t>
            </a:r>
            <a:r>
              <a:rPr lang="en-US" altLang="ko-KR" sz="1100" dirty="0" err="1">
                <a:solidFill>
                  <a:schemeClr val="bg1"/>
                </a:solidFill>
              </a:rPr>
              <a:t>VertexIn</a:t>
            </a:r>
            <a:r>
              <a:rPr lang="en-US" altLang="ko-KR" sz="1100" dirty="0">
                <a:solidFill>
                  <a:schemeClr val="bg1"/>
                </a:solidFill>
              </a:rPr>
              <a:t> vin)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</a:t>
            </a:r>
            <a:r>
              <a:rPr lang="en-US" altLang="ko-KR" sz="1100" dirty="0" err="1">
                <a:solidFill>
                  <a:schemeClr val="bg1"/>
                </a:solidFill>
              </a:rPr>
              <a:t>VertexOut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</a:rPr>
              <a:t>vout</a:t>
            </a:r>
            <a:r>
              <a:rPr lang="en-US" altLang="ko-KR" sz="1100" dirty="0">
                <a:solidFill>
                  <a:schemeClr val="bg1"/>
                </a:solidFill>
              </a:rPr>
              <a:t>;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>
                <a:solidFill>
                  <a:schemeClr val="bg1"/>
                </a:solidFill>
              </a:rPr>
              <a:t>    </a:t>
            </a:r>
            <a:r>
              <a:rPr lang="en-US" altLang="ko-KR" sz="1100" dirty="0" err="1">
                <a:solidFill>
                  <a:schemeClr val="bg1"/>
                </a:solidFill>
              </a:rPr>
              <a:t>vout.position</a:t>
            </a:r>
            <a:r>
              <a:rPr lang="en-US" altLang="ko-KR" sz="1100" dirty="0">
                <a:solidFill>
                  <a:schemeClr val="bg1"/>
                </a:solidFill>
              </a:rPr>
              <a:t> = </a:t>
            </a:r>
            <a:r>
              <a:rPr lang="en-US" altLang="ko-KR" sz="1100" dirty="0" err="1">
                <a:solidFill>
                  <a:schemeClr val="bg1"/>
                </a:solidFill>
              </a:rPr>
              <a:t>mul</a:t>
            </a:r>
            <a:r>
              <a:rPr lang="en-US" altLang="ko-KR" sz="1100" dirty="0">
                <a:solidFill>
                  <a:schemeClr val="bg1"/>
                </a:solidFill>
              </a:rPr>
              <a:t>(</a:t>
            </a:r>
            <a:r>
              <a:rPr lang="en-US" altLang="ko-KR" sz="1100" dirty="0" err="1">
                <a:solidFill>
                  <a:schemeClr val="bg1"/>
                </a:solidFill>
              </a:rPr>
              <a:t>float4</a:t>
            </a:r>
            <a:r>
              <a:rPr lang="en-US" altLang="ko-KR" sz="1100" dirty="0">
                <a:solidFill>
                  <a:schemeClr val="bg1"/>
                </a:solidFill>
              </a:rPr>
              <a:t>(</a:t>
            </a:r>
            <a:r>
              <a:rPr lang="en-US" altLang="ko-KR" sz="1100" dirty="0" err="1">
                <a:solidFill>
                  <a:schemeClr val="bg1"/>
                </a:solidFill>
              </a:rPr>
              <a:t>vin.position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en-US" altLang="ko-KR" sz="1100" dirty="0" err="1">
                <a:solidFill>
                  <a:schemeClr val="bg1"/>
                </a:solidFill>
              </a:rPr>
              <a:t>1.0f</a:t>
            </a:r>
            <a:r>
              <a:rPr lang="en-US" altLang="ko-KR" sz="1100" dirty="0">
                <a:solidFill>
                  <a:schemeClr val="bg1"/>
                </a:solidFill>
              </a:rPr>
              <a:t>), </a:t>
            </a:r>
            <a:r>
              <a:rPr lang="en-US" altLang="ko-KR" sz="1100" dirty="0" err="1">
                <a:solidFill>
                  <a:schemeClr val="bg1"/>
                </a:solidFill>
              </a:rPr>
              <a:t>g_worldViewProj</a:t>
            </a:r>
            <a:r>
              <a:rPr lang="en-US" altLang="ko-KR" sz="11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</a:t>
            </a:r>
            <a:r>
              <a:rPr lang="en-US" altLang="ko-KR" sz="1100" dirty="0" err="1">
                <a:solidFill>
                  <a:schemeClr val="bg1"/>
                </a:solidFill>
              </a:rPr>
              <a:t>vout.color</a:t>
            </a:r>
            <a:r>
              <a:rPr lang="en-US" altLang="ko-KR" sz="1100" dirty="0">
                <a:solidFill>
                  <a:schemeClr val="bg1"/>
                </a:solidFill>
              </a:rPr>
              <a:t> = </a:t>
            </a:r>
            <a:r>
              <a:rPr lang="en-US" altLang="ko-KR" sz="1100" dirty="0" err="1">
                <a:solidFill>
                  <a:schemeClr val="bg1"/>
                </a:solidFill>
              </a:rPr>
              <a:t>vin.color</a:t>
            </a:r>
            <a:r>
              <a:rPr lang="en-US" altLang="ko-KR" sz="1100" dirty="0">
                <a:solidFill>
                  <a:schemeClr val="bg1"/>
                </a:solidFill>
              </a:rPr>
              <a:t>;	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return </a:t>
            </a:r>
            <a:r>
              <a:rPr lang="en-US" altLang="ko-KR" sz="1100" dirty="0" err="1">
                <a:solidFill>
                  <a:schemeClr val="bg1"/>
                </a:solidFill>
              </a:rPr>
              <a:t>vout</a:t>
            </a:r>
            <a:r>
              <a:rPr lang="en-US" altLang="ko-KR" sz="11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}</a:t>
            </a:r>
            <a:endParaRPr lang="ko-KR" altLang="en-US" sz="1100" dirty="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C7158A-B3FC-4E62-8911-4E932806ED20}"/>
              </a:ext>
            </a:extLst>
          </p:cNvPr>
          <p:cNvSpPr txBox="1"/>
          <p:nvPr/>
        </p:nvSpPr>
        <p:spPr>
          <a:xfrm>
            <a:off x="6376486" y="1585690"/>
            <a:ext cx="2034211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struct </a:t>
            </a:r>
            <a:r>
              <a:rPr lang="en-US" altLang="ko-KR" sz="1100" dirty="0" err="1">
                <a:solidFill>
                  <a:schemeClr val="bg1"/>
                </a:solidFill>
              </a:rPr>
              <a:t>VertexOut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</a:t>
            </a:r>
            <a:r>
              <a:rPr lang="en-US" altLang="ko-KR" sz="1100" dirty="0" err="1">
                <a:solidFill>
                  <a:schemeClr val="bg1"/>
                </a:solidFill>
              </a:rPr>
              <a:t>float4</a:t>
            </a:r>
            <a:r>
              <a:rPr lang="en-US" altLang="ko-KR" sz="1100" dirty="0">
                <a:solidFill>
                  <a:schemeClr val="bg1"/>
                </a:solidFill>
              </a:rPr>
              <a:t> position : </a:t>
            </a:r>
            <a:r>
              <a:rPr lang="en-US" altLang="ko-KR" sz="1100" dirty="0" err="1">
                <a:solidFill>
                  <a:schemeClr val="bg1"/>
                </a:solidFill>
              </a:rPr>
              <a:t>SV_POSITION</a:t>
            </a:r>
            <a:r>
              <a:rPr lang="en-US" altLang="ko-KR" sz="11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</a:t>
            </a:r>
            <a:r>
              <a:rPr lang="en-US" altLang="ko-KR" sz="1100" dirty="0" err="1">
                <a:solidFill>
                  <a:schemeClr val="bg1"/>
                </a:solidFill>
              </a:rPr>
              <a:t>float4</a:t>
            </a:r>
            <a:r>
              <a:rPr lang="en-US" altLang="ko-KR" sz="1100" dirty="0">
                <a:solidFill>
                  <a:schemeClr val="bg1"/>
                </a:solidFill>
              </a:rPr>
              <a:t> color : COLOR;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};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>
                <a:solidFill>
                  <a:schemeClr val="bg1"/>
                </a:solidFill>
              </a:rPr>
              <a:t>struct </a:t>
            </a:r>
            <a:r>
              <a:rPr lang="en-US" altLang="ko-KR" sz="1100" dirty="0" err="1">
                <a:solidFill>
                  <a:schemeClr val="bg1"/>
                </a:solidFill>
              </a:rPr>
              <a:t>PixelOut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</a:t>
            </a:r>
            <a:r>
              <a:rPr lang="en-US" altLang="ko-KR" sz="1100" dirty="0" err="1">
                <a:solidFill>
                  <a:schemeClr val="bg1"/>
                </a:solidFill>
              </a:rPr>
              <a:t>float4</a:t>
            </a:r>
            <a:r>
              <a:rPr lang="en-US" altLang="ko-KR" sz="1100" dirty="0">
                <a:solidFill>
                  <a:schemeClr val="bg1"/>
                </a:solidFill>
              </a:rPr>
              <a:t> color : </a:t>
            </a:r>
            <a:r>
              <a:rPr lang="en-US" altLang="ko-KR" sz="1100" dirty="0" err="1">
                <a:solidFill>
                  <a:schemeClr val="bg1"/>
                </a:solidFill>
              </a:rPr>
              <a:t>SV_Target</a:t>
            </a:r>
            <a:r>
              <a:rPr lang="en-US" altLang="ko-KR" sz="11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};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 err="1">
                <a:solidFill>
                  <a:schemeClr val="bg1"/>
                </a:solidFill>
              </a:rPr>
              <a:t>PixelOut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</a:rPr>
              <a:t>ps_main</a:t>
            </a:r>
            <a:r>
              <a:rPr lang="en-US" altLang="ko-KR" sz="1100" dirty="0">
                <a:solidFill>
                  <a:schemeClr val="bg1"/>
                </a:solidFill>
              </a:rPr>
              <a:t>(</a:t>
            </a:r>
            <a:r>
              <a:rPr lang="en-US" altLang="ko-KR" sz="1100" dirty="0" err="1">
                <a:solidFill>
                  <a:schemeClr val="bg1"/>
                </a:solidFill>
              </a:rPr>
              <a:t>VertexOut</a:t>
            </a:r>
            <a:r>
              <a:rPr lang="en-US" altLang="ko-KR" sz="1100" dirty="0">
                <a:solidFill>
                  <a:schemeClr val="bg1"/>
                </a:solidFill>
              </a:rPr>
              <a:t> pin)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</a:t>
            </a:r>
            <a:r>
              <a:rPr lang="en-US" altLang="ko-KR" sz="1100" dirty="0" err="1">
                <a:solidFill>
                  <a:schemeClr val="bg1"/>
                </a:solidFill>
              </a:rPr>
              <a:t>PixelOut</a:t>
            </a:r>
            <a:r>
              <a:rPr lang="en-US" altLang="ko-KR" sz="1100" dirty="0">
                <a:solidFill>
                  <a:schemeClr val="bg1"/>
                </a:solidFill>
              </a:rPr>
              <a:t> pout;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</a:t>
            </a:r>
            <a:r>
              <a:rPr lang="en-US" altLang="ko-KR" sz="1100" dirty="0" err="1">
                <a:solidFill>
                  <a:schemeClr val="bg1"/>
                </a:solidFill>
              </a:rPr>
              <a:t>pout.color</a:t>
            </a:r>
            <a:r>
              <a:rPr lang="en-US" altLang="ko-KR" sz="1100" dirty="0">
                <a:solidFill>
                  <a:schemeClr val="bg1"/>
                </a:solidFill>
              </a:rPr>
              <a:t> = </a:t>
            </a:r>
            <a:r>
              <a:rPr lang="en-US" altLang="ko-KR" sz="1100" dirty="0" err="1">
                <a:solidFill>
                  <a:schemeClr val="bg1"/>
                </a:solidFill>
              </a:rPr>
              <a:t>pin.color</a:t>
            </a:r>
            <a:r>
              <a:rPr lang="en-US" altLang="ko-KR" sz="11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return pout;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}</a:t>
            </a:r>
          </a:p>
          <a:p>
            <a:endParaRPr lang="ko-KR" altLang="en-US" sz="11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97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F39CA2-1CE9-4385-AB38-A047859A9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805543"/>
            <a:ext cx="11151917" cy="55867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/>
              <a:t>Constant</a:t>
            </a:r>
            <a:r>
              <a:rPr lang="ko-KR" altLang="en-US" b="1" dirty="0"/>
              <a:t> </a:t>
            </a:r>
            <a:r>
              <a:rPr lang="en-US" altLang="ko-KR" b="1" dirty="0"/>
              <a:t>Buffers</a:t>
            </a:r>
          </a:p>
          <a:p>
            <a:pPr marL="284162" lvl="1" indent="0">
              <a:lnSpc>
                <a:spcPct val="100000"/>
              </a:lnSpc>
              <a:buNone/>
            </a:pPr>
            <a:r>
              <a:rPr lang="en-US" altLang="ko-KR" dirty="0"/>
              <a:t>- GPU </a:t>
            </a:r>
            <a:r>
              <a:rPr lang="ko-KR" altLang="en-US" dirty="0"/>
              <a:t>리소스 </a:t>
            </a:r>
            <a:r>
              <a:rPr lang="en-US" altLang="ko-KR" dirty="0"/>
              <a:t>(</a:t>
            </a:r>
            <a:r>
              <a:rPr lang="en-US" altLang="ko-KR" dirty="0" err="1"/>
              <a:t>ID3D12Resource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/>
              <a:t>매 프레임 업데이트 </a:t>
            </a:r>
            <a:r>
              <a:rPr lang="en-US" altLang="ko-KR" dirty="0"/>
              <a:t>– </a:t>
            </a:r>
            <a:r>
              <a:rPr lang="ko-KR" altLang="en-US" dirty="0"/>
              <a:t>업로드 </a:t>
            </a:r>
            <a:r>
              <a:rPr lang="ko-KR" altLang="en-US" dirty="0" err="1"/>
              <a:t>힙사용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/>
              <a:t>256 byte align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B368CA-7C07-4D9A-B7EC-FE9933607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D02021-C123-461B-8D1C-67F2D347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18" y="3018150"/>
            <a:ext cx="3769137" cy="20829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B8C785-A8A6-4669-A0DB-044A39E8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18" y="5343639"/>
            <a:ext cx="7846201" cy="9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F96346-3848-4E2C-B51B-9AC4705A3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849087"/>
            <a:ext cx="11151917" cy="554324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/>
              <a:t>Root Signature &amp; Descriptor Tables</a:t>
            </a:r>
          </a:p>
          <a:p>
            <a:pPr marL="576262" lvl="1" indent="-342900">
              <a:lnSpc>
                <a:spcPct val="100000"/>
              </a:lnSpc>
              <a:buFontTx/>
              <a:buChar char="-"/>
            </a:pPr>
            <a:r>
              <a:rPr lang="ko-KR" altLang="en-US" dirty="0" err="1"/>
              <a:t>쉐이더</a:t>
            </a:r>
            <a:r>
              <a:rPr lang="ko-KR" altLang="en-US" dirty="0"/>
              <a:t> 마다 다른 리소스를 </a:t>
            </a:r>
            <a:r>
              <a:rPr lang="ko-KR" altLang="en-US" dirty="0" err="1"/>
              <a:t>바인드</a:t>
            </a:r>
            <a:r>
              <a:rPr lang="ko-KR" altLang="en-US" dirty="0"/>
              <a:t> 되기를 기대한다</a:t>
            </a:r>
            <a:r>
              <a:rPr lang="en-US" altLang="ko-KR" dirty="0"/>
              <a:t>.</a:t>
            </a:r>
          </a:p>
          <a:p>
            <a:pPr marL="576262" lvl="1" indent="-342900">
              <a:lnSpc>
                <a:spcPct val="100000"/>
              </a:lnSpc>
              <a:buFontTx/>
              <a:buChar char="-"/>
            </a:pPr>
            <a:r>
              <a:rPr lang="ko-KR" altLang="en-US" dirty="0"/>
              <a:t>리소스 마다 특정 레지스터 슬롯에 </a:t>
            </a:r>
            <a:r>
              <a:rPr lang="ko-KR" altLang="en-US" dirty="0" err="1"/>
              <a:t>바인드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</a:p>
          <a:p>
            <a:pPr marL="576262" lvl="1" indent="-342900">
              <a:lnSpc>
                <a:spcPct val="100000"/>
              </a:lnSpc>
              <a:buFontTx/>
              <a:buChar char="-"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F31DE0-343E-49A7-A8D3-24B4DBBC6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A0D85-51C8-4688-B79F-959704B01FF2}"/>
              </a:ext>
            </a:extLst>
          </p:cNvPr>
          <p:cNvSpPr txBox="1"/>
          <p:nvPr/>
        </p:nvSpPr>
        <p:spPr>
          <a:xfrm>
            <a:off x="8372336" y="2831844"/>
            <a:ext cx="3585029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typedef struct </a:t>
            </a:r>
            <a:r>
              <a:rPr lang="en-US" altLang="ko-KR" sz="1100" dirty="0" err="1">
                <a:solidFill>
                  <a:schemeClr val="bg1"/>
                </a:solidFill>
              </a:rPr>
              <a:t>D3D12_ROOT_PARAMETER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</a:t>
            </a:r>
            <a:r>
              <a:rPr lang="en-US" altLang="ko-KR" sz="1100" dirty="0" err="1">
                <a:solidFill>
                  <a:schemeClr val="bg1"/>
                </a:solidFill>
              </a:rPr>
              <a:t>D3D12_ROOT_PARAMETER_TYPE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</a:rPr>
              <a:t>ParameterType</a:t>
            </a:r>
            <a:r>
              <a:rPr lang="en-US" altLang="ko-KR" sz="11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union 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{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    </a:t>
            </a:r>
            <a:r>
              <a:rPr lang="en-US" altLang="ko-KR" sz="1100" dirty="0" err="1">
                <a:solidFill>
                  <a:schemeClr val="bg1"/>
                </a:solidFill>
              </a:rPr>
              <a:t>D3D12_ROOT_DESCRIPTOR_TABLE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</a:rPr>
              <a:t>DescriptorTable</a:t>
            </a:r>
            <a:r>
              <a:rPr lang="en-US" altLang="ko-KR" sz="11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    </a:t>
            </a:r>
            <a:r>
              <a:rPr lang="en-US" altLang="ko-KR" sz="1100" dirty="0" err="1">
                <a:solidFill>
                  <a:schemeClr val="bg1"/>
                </a:solidFill>
              </a:rPr>
              <a:t>D3D12_ROOT_CONSTANTS</a:t>
            </a:r>
            <a:r>
              <a:rPr lang="en-US" altLang="ko-KR" sz="1100" dirty="0">
                <a:solidFill>
                  <a:schemeClr val="bg1"/>
                </a:solidFill>
              </a:rPr>
              <a:t> Constants;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    </a:t>
            </a:r>
            <a:r>
              <a:rPr lang="en-US" altLang="ko-KR" sz="1100" dirty="0" err="1">
                <a:solidFill>
                  <a:schemeClr val="bg1"/>
                </a:solidFill>
              </a:rPr>
              <a:t>D3D12_ROOT_DESCRIPTOR</a:t>
            </a:r>
            <a:r>
              <a:rPr lang="en-US" altLang="ko-KR" sz="1100" dirty="0">
                <a:solidFill>
                  <a:schemeClr val="bg1"/>
                </a:solidFill>
              </a:rPr>
              <a:t> Descriptor;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} 	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</a:t>
            </a:r>
            <a:r>
              <a:rPr lang="en-US" altLang="ko-KR" sz="1100" dirty="0" err="1">
                <a:solidFill>
                  <a:schemeClr val="bg1"/>
                </a:solidFill>
              </a:rPr>
              <a:t>D3D12_SHADER_VISIBILITY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</a:rPr>
              <a:t>ShaderVisibility</a:t>
            </a:r>
            <a:r>
              <a:rPr lang="en-US" altLang="ko-KR" sz="11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}    </a:t>
            </a:r>
            <a:r>
              <a:rPr lang="en-US" altLang="ko-KR" sz="1100" dirty="0" err="1">
                <a:solidFill>
                  <a:schemeClr val="bg1"/>
                </a:solidFill>
              </a:rPr>
              <a:t>D3D12_ROOT_PARAMETER</a:t>
            </a:r>
            <a:r>
              <a:rPr lang="en-US" altLang="ko-KR" sz="1100" dirty="0">
                <a:solidFill>
                  <a:schemeClr val="bg1"/>
                </a:solidFill>
              </a:rPr>
              <a:t>;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93AB31-08FE-4606-AA6D-FB2CA44BD6F6}"/>
              </a:ext>
            </a:extLst>
          </p:cNvPr>
          <p:cNvSpPr txBox="1"/>
          <p:nvPr/>
        </p:nvSpPr>
        <p:spPr>
          <a:xfrm>
            <a:off x="8372336" y="1054435"/>
            <a:ext cx="3071354" cy="18620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altLang="ko-KR" sz="1100" dirty="0">
              <a:solidFill>
                <a:schemeClr val="bg1"/>
              </a:solidFill>
            </a:endParaRP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>
                <a:solidFill>
                  <a:schemeClr val="bg1"/>
                </a:solidFill>
              </a:rPr>
              <a:t>typedef struct </a:t>
            </a:r>
            <a:r>
              <a:rPr lang="en-US" altLang="ko-KR" sz="1100" dirty="0" err="1">
                <a:solidFill>
                  <a:schemeClr val="bg1"/>
                </a:solidFill>
              </a:rPr>
              <a:t>D3D12_DESCRIPTOR_RANGE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</a:t>
            </a:r>
            <a:r>
              <a:rPr lang="en-US" altLang="ko-KR" sz="1100" dirty="0" err="1">
                <a:solidFill>
                  <a:schemeClr val="bg1"/>
                </a:solidFill>
              </a:rPr>
              <a:t>D3D12_DESCRIPTOR_RANGE_TYPE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</a:rPr>
              <a:t>RangeType</a:t>
            </a:r>
            <a:r>
              <a:rPr lang="en-US" altLang="ko-KR" sz="11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</a:t>
            </a:r>
            <a:r>
              <a:rPr lang="en-US" altLang="ko-KR" sz="1100" dirty="0" err="1">
                <a:solidFill>
                  <a:schemeClr val="bg1"/>
                </a:solidFill>
              </a:rPr>
              <a:t>UINT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</a:rPr>
              <a:t>NumDescriptors</a:t>
            </a:r>
            <a:r>
              <a:rPr lang="en-US" altLang="ko-KR" sz="11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1100" b="1" dirty="0">
                <a:solidFill>
                  <a:srgbClr val="FF0000"/>
                </a:solidFill>
              </a:rPr>
              <a:t>    </a:t>
            </a:r>
            <a:r>
              <a:rPr lang="en-US" altLang="ko-KR" sz="1100" b="1" dirty="0" err="1">
                <a:solidFill>
                  <a:srgbClr val="FF0000"/>
                </a:solidFill>
              </a:rPr>
              <a:t>UINT</a:t>
            </a:r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  <a:r>
              <a:rPr lang="en-US" altLang="ko-KR" sz="1100" b="1" dirty="0" err="1">
                <a:solidFill>
                  <a:srgbClr val="FF0000"/>
                </a:solidFill>
              </a:rPr>
              <a:t>BaseShaderRegister</a:t>
            </a:r>
            <a:r>
              <a:rPr lang="en-US" altLang="ko-KR" sz="1100" b="1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</a:t>
            </a:r>
            <a:r>
              <a:rPr lang="en-US" altLang="ko-KR" sz="1100" dirty="0" err="1">
                <a:solidFill>
                  <a:schemeClr val="bg1"/>
                </a:solidFill>
              </a:rPr>
              <a:t>UINT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</a:rPr>
              <a:t>RegisterSpace</a:t>
            </a:r>
            <a:r>
              <a:rPr lang="en-US" altLang="ko-KR" sz="11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</a:t>
            </a:r>
            <a:r>
              <a:rPr lang="en-US" altLang="ko-KR" sz="1100" dirty="0" err="1">
                <a:solidFill>
                  <a:schemeClr val="bg1"/>
                </a:solidFill>
              </a:rPr>
              <a:t>UINT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</a:rPr>
              <a:t>OffsetInDescriptorsFromTableStart</a:t>
            </a:r>
            <a:r>
              <a:rPr lang="en-US" altLang="ko-KR" sz="11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} </a:t>
            </a:r>
            <a:r>
              <a:rPr lang="en-US" altLang="ko-KR" sz="1100" dirty="0" err="1">
                <a:solidFill>
                  <a:schemeClr val="bg1"/>
                </a:solidFill>
              </a:rPr>
              <a:t>D3D12_DESCRIPTOR_RANGE</a:t>
            </a:r>
            <a:r>
              <a:rPr lang="en-US" altLang="ko-KR" sz="1100" dirty="0">
                <a:solidFill>
                  <a:schemeClr val="bg1"/>
                </a:solidFill>
              </a:rPr>
              <a:t>;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93945F-8AA2-475C-87B3-040D96D5CF54}"/>
              </a:ext>
            </a:extLst>
          </p:cNvPr>
          <p:cNvSpPr txBox="1"/>
          <p:nvPr/>
        </p:nvSpPr>
        <p:spPr>
          <a:xfrm>
            <a:off x="8336181" y="4768614"/>
            <a:ext cx="3621184" cy="15234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>
                <a:solidFill>
                  <a:schemeClr val="bg1"/>
                </a:solidFill>
              </a:rPr>
              <a:t>typedef struct </a:t>
            </a:r>
            <a:r>
              <a:rPr lang="en-US" altLang="ko-KR" sz="1100" dirty="0" err="1">
                <a:solidFill>
                  <a:schemeClr val="bg1"/>
                </a:solidFill>
              </a:rPr>
              <a:t>D3D12_ROOT_SIGNATURE_DESC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</a:t>
            </a:r>
            <a:r>
              <a:rPr lang="en-US" altLang="ko-KR" sz="1100" dirty="0" err="1">
                <a:solidFill>
                  <a:schemeClr val="bg1"/>
                </a:solidFill>
              </a:rPr>
              <a:t>UINT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</a:rPr>
              <a:t>NumParameters</a:t>
            </a:r>
            <a:r>
              <a:rPr lang="en-US" altLang="ko-KR" sz="11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1100" b="1" dirty="0">
                <a:solidFill>
                  <a:srgbClr val="FF0000"/>
                </a:solidFill>
              </a:rPr>
              <a:t>    const </a:t>
            </a:r>
            <a:r>
              <a:rPr lang="en-US" altLang="ko-KR" sz="1100" b="1" dirty="0" err="1">
                <a:solidFill>
                  <a:srgbClr val="FF0000"/>
                </a:solidFill>
              </a:rPr>
              <a:t>D3D12_ROOT_PARAMETER</a:t>
            </a:r>
            <a:r>
              <a:rPr lang="en-US" altLang="ko-KR" sz="1100" b="1" dirty="0">
                <a:solidFill>
                  <a:srgbClr val="FF0000"/>
                </a:solidFill>
              </a:rPr>
              <a:t> *</a:t>
            </a:r>
            <a:r>
              <a:rPr lang="en-US" altLang="ko-KR" sz="1100" b="1" dirty="0" err="1">
                <a:solidFill>
                  <a:srgbClr val="FF0000"/>
                </a:solidFill>
              </a:rPr>
              <a:t>pParameters</a:t>
            </a:r>
            <a:r>
              <a:rPr lang="en-US" altLang="ko-KR" sz="1100" b="1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</a:t>
            </a:r>
            <a:r>
              <a:rPr lang="en-US" altLang="ko-KR" sz="1100" dirty="0" err="1">
                <a:solidFill>
                  <a:schemeClr val="bg1"/>
                </a:solidFill>
              </a:rPr>
              <a:t>UINT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</a:rPr>
              <a:t>NumStaticSamplers</a:t>
            </a:r>
            <a:r>
              <a:rPr lang="en-US" altLang="ko-KR" sz="11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const </a:t>
            </a:r>
            <a:r>
              <a:rPr lang="en-US" altLang="ko-KR" sz="1100" dirty="0" err="1">
                <a:solidFill>
                  <a:schemeClr val="bg1"/>
                </a:solidFill>
              </a:rPr>
              <a:t>D3D12_STATIC_SAMPLER_DESC</a:t>
            </a:r>
            <a:r>
              <a:rPr lang="en-US" altLang="ko-KR" sz="1100" dirty="0">
                <a:solidFill>
                  <a:schemeClr val="bg1"/>
                </a:solidFill>
              </a:rPr>
              <a:t> *</a:t>
            </a:r>
            <a:r>
              <a:rPr lang="en-US" altLang="ko-KR" sz="1100" dirty="0" err="1">
                <a:solidFill>
                  <a:schemeClr val="bg1"/>
                </a:solidFill>
              </a:rPr>
              <a:t>pStaticSamplers</a:t>
            </a:r>
            <a:r>
              <a:rPr lang="en-US" altLang="ko-KR" sz="11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</a:t>
            </a:r>
            <a:r>
              <a:rPr lang="en-US" altLang="ko-KR" sz="1100" dirty="0" err="1">
                <a:solidFill>
                  <a:schemeClr val="bg1"/>
                </a:solidFill>
              </a:rPr>
              <a:t>D3D12_ROOT_SIGNATURE_FLAGS</a:t>
            </a:r>
            <a:r>
              <a:rPr lang="en-US" altLang="ko-KR" sz="1100" dirty="0">
                <a:solidFill>
                  <a:schemeClr val="bg1"/>
                </a:solidFill>
              </a:rPr>
              <a:t> Flags;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}    </a:t>
            </a:r>
            <a:r>
              <a:rPr lang="en-US" altLang="ko-KR" sz="1100" dirty="0" err="1">
                <a:solidFill>
                  <a:schemeClr val="bg1"/>
                </a:solidFill>
              </a:rPr>
              <a:t>D3D12_ROOT_SIGNATURE_DESC</a:t>
            </a:r>
            <a:r>
              <a:rPr lang="en-US" altLang="ko-KR" sz="1100" dirty="0">
                <a:solidFill>
                  <a:schemeClr val="bg1"/>
                </a:solidFill>
              </a:rPr>
              <a:t>;</a:t>
            </a:r>
            <a:endParaRPr lang="ko-KR" altLang="en-US" sz="1100" dirty="0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A58A6F-EC06-46DC-9585-446E017A129A}"/>
              </a:ext>
            </a:extLst>
          </p:cNvPr>
          <p:cNvSpPr txBox="1"/>
          <p:nvPr/>
        </p:nvSpPr>
        <p:spPr>
          <a:xfrm>
            <a:off x="1352730" y="2334675"/>
            <a:ext cx="5006179" cy="270843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b="1" dirty="0" err="1">
                <a:solidFill>
                  <a:schemeClr val="bg1"/>
                </a:solidFill>
              </a:rPr>
              <a:t>CD3DX12_ROOT_PARAMETER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</a:rPr>
              <a:t>slotRootParameter</a:t>
            </a:r>
            <a:r>
              <a:rPr lang="en-US" altLang="ko-KR" sz="1100" dirty="0">
                <a:solidFill>
                  <a:schemeClr val="bg1"/>
                </a:solidFill>
              </a:rPr>
              <a:t>[1];</a:t>
            </a:r>
          </a:p>
          <a:p>
            <a:r>
              <a:rPr lang="en-US" altLang="ko-KR" sz="1100" b="1" dirty="0" err="1">
                <a:solidFill>
                  <a:schemeClr val="bg1"/>
                </a:solidFill>
              </a:rPr>
              <a:t>CD3DX12_DESCRIPTOR_RANGE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</a:rPr>
              <a:t>cbvTable</a:t>
            </a:r>
            <a:r>
              <a:rPr lang="en-US" altLang="ko-KR" sz="11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1100" dirty="0" err="1">
                <a:solidFill>
                  <a:schemeClr val="bg1"/>
                </a:solidFill>
              </a:rPr>
              <a:t>cbvTable.Init</a:t>
            </a:r>
            <a:r>
              <a:rPr lang="en-US" altLang="ko-KR" sz="1100" dirty="0">
                <a:solidFill>
                  <a:schemeClr val="bg1"/>
                </a:solidFill>
              </a:rPr>
              <a:t>(</a:t>
            </a:r>
            <a:r>
              <a:rPr lang="en-US" altLang="ko-KR" sz="1100" dirty="0" err="1">
                <a:solidFill>
                  <a:schemeClr val="bg1"/>
                </a:solidFill>
              </a:rPr>
              <a:t>D3D12_DESCRIPTOR_RANGE_TYPE_CBV</a:t>
            </a:r>
            <a:r>
              <a:rPr lang="en-US" altLang="ko-KR" sz="1100" dirty="0">
                <a:solidFill>
                  <a:schemeClr val="bg1"/>
                </a:solidFill>
              </a:rPr>
              <a:t>, 1, 0);</a:t>
            </a:r>
          </a:p>
          <a:p>
            <a:r>
              <a:rPr lang="en-US" altLang="ko-KR" sz="1100" dirty="0" err="1">
                <a:solidFill>
                  <a:schemeClr val="bg1"/>
                </a:solidFill>
              </a:rPr>
              <a:t>slotRootParameter</a:t>
            </a:r>
            <a:r>
              <a:rPr lang="en-US" altLang="ko-KR" sz="1100" dirty="0">
                <a:solidFill>
                  <a:schemeClr val="bg1"/>
                </a:solidFill>
              </a:rPr>
              <a:t>[0].</a:t>
            </a:r>
            <a:r>
              <a:rPr lang="en-US" altLang="ko-KR" sz="1100" dirty="0" err="1">
                <a:solidFill>
                  <a:schemeClr val="bg1"/>
                </a:solidFill>
              </a:rPr>
              <a:t>InitAsDescriptorTable</a:t>
            </a:r>
            <a:r>
              <a:rPr lang="en-US" altLang="ko-KR" sz="1100" dirty="0">
                <a:solidFill>
                  <a:schemeClr val="bg1"/>
                </a:solidFill>
              </a:rPr>
              <a:t>(1, &amp;</a:t>
            </a:r>
            <a:r>
              <a:rPr lang="en-US" altLang="ko-KR" sz="1100" dirty="0" err="1">
                <a:solidFill>
                  <a:schemeClr val="bg1"/>
                </a:solidFill>
              </a:rPr>
              <a:t>cbvTable</a:t>
            </a:r>
            <a:r>
              <a:rPr lang="en-US" altLang="ko-KR" sz="110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b="1" dirty="0" err="1">
                <a:solidFill>
                  <a:schemeClr val="bg1"/>
                </a:solidFill>
              </a:rPr>
              <a:t>CD3DX12_ROOT_SIGNATURE_DESC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</a:rPr>
              <a:t>rootSigDesc</a:t>
            </a:r>
            <a:r>
              <a:rPr lang="en-US" altLang="ko-KR" sz="1100" dirty="0">
                <a:solidFill>
                  <a:schemeClr val="bg1"/>
                </a:solidFill>
              </a:rPr>
              <a:t> = 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1, 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</a:t>
            </a:r>
            <a:r>
              <a:rPr lang="en-US" altLang="ko-KR" sz="1100" dirty="0" err="1">
                <a:solidFill>
                  <a:schemeClr val="bg1"/>
                </a:solidFill>
              </a:rPr>
              <a:t>slotRootParameter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0, 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</a:t>
            </a:r>
            <a:r>
              <a:rPr lang="en-US" altLang="ko-KR" sz="1100" dirty="0" err="1">
                <a:solidFill>
                  <a:schemeClr val="bg1"/>
                </a:solidFill>
              </a:rPr>
              <a:t>nullptr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   </a:t>
            </a:r>
            <a:r>
              <a:rPr lang="en-US" altLang="ko-KR" sz="1100" dirty="0" err="1">
                <a:solidFill>
                  <a:schemeClr val="bg1"/>
                </a:solidFill>
              </a:rPr>
              <a:t>D3D12_ROOT_SIGNATURE_FLAG_ALLOW_INPUT_ASSEMBLER_INPUT_LAYOUT</a:t>
            </a:r>
            <a:r>
              <a:rPr lang="en-US" altLang="ko-KR" sz="1100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};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 err="1">
                <a:solidFill>
                  <a:schemeClr val="bg1"/>
                </a:solidFill>
              </a:rPr>
              <a:t>HRESULT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</a:rPr>
              <a:t>hr</a:t>
            </a:r>
            <a:r>
              <a:rPr lang="en-US" altLang="ko-KR" sz="1100" dirty="0">
                <a:solidFill>
                  <a:schemeClr val="bg1"/>
                </a:solidFill>
              </a:rPr>
              <a:t> = </a:t>
            </a:r>
            <a:r>
              <a:rPr lang="en-US" altLang="ko-KR" sz="1100" b="1" dirty="0" err="1">
                <a:solidFill>
                  <a:schemeClr val="bg1"/>
                </a:solidFill>
              </a:rPr>
              <a:t>D3D12SerializeRootSignature</a:t>
            </a:r>
            <a:r>
              <a:rPr lang="en-US" altLang="ko-KR" sz="1100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1100" dirty="0" err="1">
                <a:solidFill>
                  <a:schemeClr val="bg1"/>
                </a:solidFill>
              </a:rPr>
              <a:t>d3dDevice</a:t>
            </a:r>
            <a:r>
              <a:rPr lang="en-US" altLang="ko-KR" sz="1100" dirty="0">
                <a:solidFill>
                  <a:schemeClr val="bg1"/>
                </a:solidFill>
              </a:rPr>
              <a:t>_-&gt;</a:t>
            </a:r>
            <a:r>
              <a:rPr lang="en-US" altLang="ko-KR" sz="1100" b="1" dirty="0" err="1">
                <a:solidFill>
                  <a:schemeClr val="bg1"/>
                </a:solidFill>
              </a:rPr>
              <a:t>CreateRootSignature</a:t>
            </a:r>
            <a:r>
              <a:rPr lang="en-US" altLang="ko-KR" sz="1100" dirty="0">
                <a:solidFill>
                  <a:schemeClr val="bg1"/>
                </a:solidFill>
              </a:rPr>
              <a:t>();</a:t>
            </a:r>
            <a:endParaRPr lang="ko-KR" altLang="en-US" sz="11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85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6B859D-C018-4A94-A629-E1CBDF1005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9" y="1447801"/>
            <a:ext cx="5576752" cy="4944532"/>
          </a:xfrm>
        </p:spPr>
        <p:txBody>
          <a:bodyPr/>
          <a:lstStyle/>
          <a:p>
            <a:r>
              <a:rPr lang="ko-KR" altLang="en-US" b="1" dirty="0"/>
              <a:t>컴파일링 </a:t>
            </a:r>
            <a:r>
              <a:rPr lang="ko-KR" altLang="en-US" b="1" dirty="0" err="1"/>
              <a:t>쉐이더</a:t>
            </a:r>
            <a:endParaRPr lang="en-US" altLang="ko-KR" b="1" dirty="0"/>
          </a:p>
          <a:p>
            <a:pPr marL="233362" lvl="1" indent="0">
              <a:buNone/>
            </a:pPr>
            <a:r>
              <a:rPr lang="en-US" altLang="ko-KR" dirty="0"/>
              <a:t>- </a:t>
            </a:r>
            <a:r>
              <a:rPr lang="en-US" altLang="ko-KR" sz="2000" dirty="0" err="1"/>
              <a:t>HRESULT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D3DCompileFromFile</a:t>
            </a:r>
            <a:r>
              <a:rPr lang="en-US" altLang="ko-KR" sz="2000" dirty="0"/>
              <a:t>(</a:t>
            </a:r>
          </a:p>
          <a:p>
            <a:pPr marL="233362" lvl="1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 err="1"/>
              <a:t>LPCWSTR</a:t>
            </a:r>
            <a:r>
              <a:rPr lang="en-US" altLang="ko-KR" sz="2000" dirty="0"/>
              <a:t> </a:t>
            </a:r>
            <a:r>
              <a:rPr lang="en-US" altLang="ko-KR" sz="2000" dirty="0" err="1"/>
              <a:t>pFileName</a:t>
            </a:r>
            <a:r>
              <a:rPr lang="en-US" altLang="ko-KR" sz="2000" dirty="0"/>
              <a:t>,</a:t>
            </a:r>
          </a:p>
          <a:p>
            <a:pPr marL="233362" lvl="1" indent="0">
              <a:buNone/>
            </a:pPr>
            <a:r>
              <a:rPr lang="en-US" altLang="ko-KR" sz="2000" dirty="0"/>
              <a:t>	const </a:t>
            </a:r>
            <a:r>
              <a:rPr lang="en-US" altLang="ko-KR" sz="2000" dirty="0" err="1"/>
              <a:t>D3D_SHADER_MACRO</a:t>
            </a:r>
            <a:r>
              <a:rPr lang="en-US" altLang="ko-KR" sz="2000" dirty="0"/>
              <a:t> *</a:t>
            </a:r>
            <a:r>
              <a:rPr lang="en-US" altLang="ko-KR" sz="2000" dirty="0" err="1"/>
              <a:t>pDefines</a:t>
            </a:r>
            <a:r>
              <a:rPr lang="en-US" altLang="ko-KR" sz="2000" dirty="0"/>
              <a:t>,</a:t>
            </a:r>
          </a:p>
          <a:p>
            <a:pPr marL="233362" lvl="1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 err="1"/>
              <a:t>ID3DInclude</a:t>
            </a:r>
            <a:r>
              <a:rPr lang="en-US" altLang="ko-KR" sz="2000" dirty="0"/>
              <a:t> *</a:t>
            </a:r>
            <a:r>
              <a:rPr lang="en-US" altLang="ko-KR" sz="2000" dirty="0" err="1"/>
              <a:t>pInclude</a:t>
            </a:r>
            <a:r>
              <a:rPr lang="en-US" altLang="ko-KR" sz="2000" dirty="0"/>
              <a:t>,</a:t>
            </a:r>
          </a:p>
          <a:p>
            <a:pPr marL="233362" lvl="1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 err="1"/>
              <a:t>LPCSTR</a:t>
            </a:r>
            <a:r>
              <a:rPr lang="en-US" altLang="ko-KR" sz="2000" dirty="0"/>
              <a:t> </a:t>
            </a:r>
            <a:r>
              <a:rPr lang="en-US" altLang="ko-KR" sz="2000" dirty="0" err="1"/>
              <a:t>pEntrypoint</a:t>
            </a:r>
            <a:r>
              <a:rPr lang="en-US" altLang="ko-KR" sz="2000" dirty="0"/>
              <a:t>,</a:t>
            </a:r>
          </a:p>
          <a:p>
            <a:pPr marL="233362" lvl="1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 err="1"/>
              <a:t>LPCSTR</a:t>
            </a:r>
            <a:r>
              <a:rPr lang="en-US" altLang="ko-KR" sz="2000" dirty="0"/>
              <a:t> </a:t>
            </a:r>
            <a:r>
              <a:rPr lang="en-US" altLang="ko-KR" sz="2000" dirty="0" err="1"/>
              <a:t>pTarget</a:t>
            </a:r>
            <a:r>
              <a:rPr lang="en-US" altLang="ko-KR" sz="2000" dirty="0"/>
              <a:t>,</a:t>
            </a:r>
          </a:p>
          <a:p>
            <a:pPr marL="233362" lvl="1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 err="1"/>
              <a:t>UINT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Flags1</a:t>
            </a:r>
            <a:r>
              <a:rPr lang="en-US" altLang="ko-KR" sz="2000" dirty="0"/>
              <a:t>,</a:t>
            </a:r>
          </a:p>
          <a:p>
            <a:pPr marL="233362" lvl="1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 err="1"/>
              <a:t>UINT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Flags2</a:t>
            </a:r>
            <a:r>
              <a:rPr lang="en-US" altLang="ko-KR" sz="2000" dirty="0"/>
              <a:t>,</a:t>
            </a:r>
          </a:p>
          <a:p>
            <a:pPr marL="233362" lvl="1" indent="0">
              <a:buNone/>
            </a:pPr>
            <a:r>
              <a:rPr lang="en-US" altLang="ko-KR" sz="2000" dirty="0"/>
              <a:t>	</a:t>
            </a:r>
            <a:r>
              <a:rPr lang="en-US" altLang="ko-KR" sz="2000" b="1" dirty="0" err="1"/>
              <a:t>ID3DBlob</a:t>
            </a:r>
            <a:r>
              <a:rPr lang="en-US" altLang="ko-KR" sz="2000" b="1" dirty="0"/>
              <a:t> **</a:t>
            </a:r>
            <a:r>
              <a:rPr lang="en-US" altLang="ko-KR" sz="2000" b="1" dirty="0" err="1"/>
              <a:t>ppCode</a:t>
            </a:r>
            <a:r>
              <a:rPr lang="en-US" altLang="ko-KR" sz="2000" b="1" dirty="0"/>
              <a:t>,</a:t>
            </a:r>
          </a:p>
          <a:p>
            <a:pPr marL="233362" lvl="1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 err="1"/>
              <a:t>ID3DBlob</a:t>
            </a:r>
            <a:r>
              <a:rPr lang="en-US" altLang="ko-KR" sz="2000" dirty="0"/>
              <a:t> **</a:t>
            </a:r>
            <a:r>
              <a:rPr lang="en-US" altLang="ko-KR" sz="2000" dirty="0" err="1"/>
              <a:t>ppErrorMsgs</a:t>
            </a:r>
            <a:r>
              <a:rPr lang="en-US" altLang="ko-KR" sz="2000" dirty="0"/>
              <a:t>);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A9335-A921-49F6-8316-D41701B83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148CF1B1-09CD-4142-87A4-51E8E2A69966}"/>
              </a:ext>
            </a:extLst>
          </p:cNvPr>
          <p:cNvSpPr txBox="1">
            <a:spLocks/>
          </p:cNvSpPr>
          <p:nvPr/>
        </p:nvSpPr>
        <p:spPr>
          <a:xfrm>
            <a:off x="6096000" y="1295478"/>
            <a:ext cx="5576752" cy="4944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4163" marR="0" indent="-284163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800" kern="1200" spc="-7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7525" marR="0" indent="-233363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4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41363" marR="0" indent="-2238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marR="0" indent="-1730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87438" marR="0" indent="-1730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오프라인 컴파일</a:t>
            </a:r>
            <a:endParaRPr lang="en-US" altLang="ko-KR" b="1" dirty="0"/>
          </a:p>
          <a:p>
            <a:pPr lvl="1">
              <a:buFontTx/>
              <a:buChar char="-"/>
            </a:pPr>
            <a:r>
              <a:rPr lang="en-US" altLang="ko-KR" dirty="0"/>
              <a:t>DirectX </a:t>
            </a:r>
            <a:r>
              <a:rPr lang="ko-KR" altLang="en-US" dirty="0"/>
              <a:t>에서 제공하는 </a:t>
            </a:r>
            <a:r>
              <a:rPr lang="en-US" altLang="ko-KR" dirty="0" err="1"/>
              <a:t>fxc</a:t>
            </a:r>
            <a:r>
              <a:rPr lang="en-US" altLang="ko-KR" dirty="0"/>
              <a:t> </a:t>
            </a:r>
            <a:r>
              <a:rPr lang="ko-KR" altLang="en-US" dirty="0"/>
              <a:t>툴 사용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어셈블리 코드 확인도 가능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바이트 스트림 잃어서 사용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094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007E96-4B70-4449-AE2A-EF07910F9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992221"/>
            <a:ext cx="11151917" cy="5400112"/>
          </a:xfrm>
        </p:spPr>
        <p:txBody>
          <a:bodyPr/>
          <a:lstStyle/>
          <a:p>
            <a:r>
              <a:rPr lang="en-US" altLang="ko-KR" b="1" dirty="0"/>
              <a:t>Pipeline State Object</a:t>
            </a:r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3C3454-7068-48DB-AC98-F12A4150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8AD43B-154D-410C-ABDD-59590B136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85" y="1739790"/>
            <a:ext cx="4519928" cy="41259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2DECAB-A03C-44F0-AF99-D040EAD73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637" y="1721647"/>
            <a:ext cx="6627986" cy="414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7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243E7E-5F2F-4928-99B0-5EA66A27E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901430"/>
            <a:ext cx="11151917" cy="549090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/>
              <a:t>Box Demo</a:t>
            </a:r>
          </a:p>
          <a:p>
            <a:pPr marL="741362" lvl="1" indent="-457200">
              <a:lnSpc>
                <a:spcPct val="150000"/>
              </a:lnSpc>
              <a:buAutoNum type="arabicPeriod"/>
            </a:pPr>
            <a:r>
              <a:rPr lang="en-US" altLang="ko-KR" dirty="0"/>
              <a:t>Initialize</a:t>
            </a:r>
          </a:p>
          <a:p>
            <a:pPr marL="850900" lvl="2" indent="-342900">
              <a:lnSpc>
                <a:spcPct val="100000"/>
              </a:lnSpc>
              <a:buFontTx/>
              <a:buChar char="-"/>
            </a:pPr>
            <a:r>
              <a:rPr lang="ko-KR" altLang="en-US" dirty="0" err="1"/>
              <a:t>디스크립터</a:t>
            </a:r>
            <a:r>
              <a:rPr lang="ko-KR" altLang="en-US" dirty="0"/>
              <a:t> </a:t>
            </a:r>
            <a:r>
              <a:rPr lang="ko-KR" altLang="en-US" dirty="0" err="1"/>
              <a:t>힙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850900" lvl="2" indent="-342900">
              <a:lnSpc>
                <a:spcPct val="100000"/>
              </a:lnSpc>
              <a:buFontTx/>
              <a:buChar char="-"/>
            </a:pPr>
            <a:r>
              <a:rPr lang="en-US" altLang="ko-KR" dirty="0"/>
              <a:t>Constant buffer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850900" lvl="2" indent="-342900">
              <a:lnSpc>
                <a:spcPct val="100000"/>
              </a:lnSpc>
              <a:buFontTx/>
              <a:buChar char="-"/>
            </a:pPr>
            <a:r>
              <a:rPr lang="en-US" altLang="ko-KR" dirty="0"/>
              <a:t>Root Signature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850900" lvl="2" indent="-342900">
              <a:lnSpc>
                <a:spcPct val="100000"/>
              </a:lnSpc>
              <a:buFontTx/>
              <a:buChar char="-"/>
            </a:pPr>
            <a:r>
              <a:rPr lang="ko-KR" altLang="en-US" dirty="0" err="1"/>
              <a:t>쉐이더</a:t>
            </a:r>
            <a:r>
              <a:rPr lang="ko-KR" altLang="en-US" dirty="0"/>
              <a:t> 및 </a:t>
            </a:r>
            <a:r>
              <a:rPr lang="en-US" altLang="ko-KR" dirty="0"/>
              <a:t>Input layout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850900" lvl="2" indent="-342900">
              <a:lnSpc>
                <a:spcPct val="100000"/>
              </a:lnSpc>
              <a:buFontTx/>
              <a:buChar char="-"/>
            </a:pPr>
            <a:r>
              <a:rPr lang="ko-KR" altLang="en-US" dirty="0"/>
              <a:t>기하 정보 생성</a:t>
            </a:r>
            <a:endParaRPr lang="en-US" altLang="ko-KR" dirty="0"/>
          </a:p>
          <a:p>
            <a:pPr marL="850900" lvl="2" indent="-342900">
              <a:lnSpc>
                <a:spcPct val="100000"/>
              </a:lnSpc>
              <a:buFontTx/>
              <a:buChar char="-"/>
            </a:pPr>
            <a:r>
              <a:rPr lang="en-US" altLang="ko-KR" dirty="0" err="1"/>
              <a:t>PSO</a:t>
            </a:r>
            <a:r>
              <a:rPr lang="ko-KR" altLang="en-US" dirty="0"/>
              <a:t>  생성</a:t>
            </a:r>
            <a:endParaRPr lang="en-US" altLang="ko-KR" dirty="0"/>
          </a:p>
          <a:p>
            <a:pPr marL="741362" lvl="1" indent="-457200">
              <a:lnSpc>
                <a:spcPct val="150000"/>
              </a:lnSpc>
              <a:buAutoNum type="arabicPeriod"/>
            </a:pPr>
            <a:r>
              <a:rPr lang="en-US" altLang="ko-KR" dirty="0"/>
              <a:t>Update</a:t>
            </a:r>
          </a:p>
          <a:p>
            <a:pPr marL="508000" lvl="2" indent="0">
              <a:lnSpc>
                <a:spcPct val="150000"/>
              </a:lnSpc>
              <a:buNone/>
            </a:pPr>
            <a:r>
              <a:rPr lang="en-US" altLang="ko-KR" dirty="0"/>
              <a:t>- Constant buffer </a:t>
            </a:r>
            <a:r>
              <a:rPr lang="ko-KR" altLang="en-US" dirty="0"/>
              <a:t>업데이트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88AC00-27C8-4266-AA43-FD7371BCE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55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02D878-4884-42BD-A37A-03C494582E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335314"/>
            <a:ext cx="11151917" cy="5057019"/>
          </a:xfrm>
        </p:spPr>
        <p:txBody>
          <a:bodyPr/>
          <a:lstStyle/>
          <a:p>
            <a:pPr marL="284162" lvl="1" indent="0">
              <a:buNone/>
            </a:pPr>
            <a:r>
              <a:rPr lang="en-US" altLang="ko-KR" dirty="0"/>
              <a:t>3. Draw</a:t>
            </a:r>
          </a:p>
          <a:p>
            <a:pPr lvl="1">
              <a:buFontTx/>
              <a:buChar char="-"/>
            </a:pPr>
            <a:r>
              <a:rPr lang="ko-KR" altLang="en-US" sz="2000" dirty="0"/>
              <a:t>커맨드 리스트 리셋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ko-KR" altLang="en-US" sz="2000" dirty="0" err="1"/>
              <a:t>뷰포트</a:t>
            </a:r>
            <a:r>
              <a:rPr lang="ko-KR" altLang="en-US" sz="2000" dirty="0"/>
              <a:t> 설정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ko-KR" altLang="en-US" sz="2000" dirty="0" err="1"/>
              <a:t>렌더</a:t>
            </a:r>
            <a:r>
              <a:rPr lang="ko-KR" altLang="en-US" sz="2000" dirty="0"/>
              <a:t> 타겟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백버퍼</a:t>
            </a:r>
            <a:r>
              <a:rPr lang="en-US" altLang="ko-KR" sz="2000" dirty="0"/>
              <a:t>) </a:t>
            </a:r>
            <a:r>
              <a:rPr lang="ko-KR" altLang="en-US" sz="2000" dirty="0"/>
              <a:t>배리어 설정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ko-KR" altLang="en-US" sz="2000" dirty="0" err="1"/>
              <a:t>렌더</a:t>
            </a:r>
            <a:r>
              <a:rPr lang="ko-KR" altLang="en-US" sz="2000" dirty="0"/>
              <a:t> 타겟 클리어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constant buffer </a:t>
            </a:r>
            <a:r>
              <a:rPr lang="ko-KR" altLang="en-US" sz="2000" dirty="0"/>
              <a:t>용 </a:t>
            </a:r>
            <a:r>
              <a:rPr lang="ko-KR" altLang="en-US" sz="2000" dirty="0" err="1"/>
              <a:t>디스크립터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힙</a:t>
            </a:r>
            <a:r>
              <a:rPr lang="ko-KR" altLang="en-US" sz="2000" dirty="0"/>
              <a:t> </a:t>
            </a:r>
            <a:r>
              <a:rPr lang="en-US" altLang="ko-KR" sz="2000" dirty="0"/>
              <a:t>+ </a:t>
            </a:r>
            <a:r>
              <a:rPr lang="ko-KR" altLang="en-US" sz="2000" dirty="0"/>
              <a:t>테이블 설정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ko-KR" altLang="en-US" sz="2000" dirty="0"/>
              <a:t>루트 </a:t>
            </a:r>
            <a:r>
              <a:rPr lang="ko-KR" altLang="en-US" sz="2000" dirty="0" err="1"/>
              <a:t>시그니처</a:t>
            </a:r>
            <a:r>
              <a:rPr lang="ko-KR" altLang="en-US" sz="2000" dirty="0"/>
              <a:t> 설정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ko-KR" altLang="en-US" sz="2000" dirty="0"/>
              <a:t>정점 </a:t>
            </a:r>
            <a:r>
              <a:rPr lang="en-US" altLang="ko-KR" sz="2000" dirty="0"/>
              <a:t>/ </a:t>
            </a:r>
            <a:r>
              <a:rPr lang="ko-KR" altLang="en-US" sz="2000" dirty="0"/>
              <a:t>인덱스 버퍼 설정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ko-KR" altLang="en-US" sz="2000" b="1" dirty="0">
                <a:solidFill>
                  <a:schemeClr val="bg2">
                    <a:alpha val="99000"/>
                  </a:schemeClr>
                </a:solidFill>
              </a:rPr>
              <a:t>그리기</a:t>
            </a:r>
            <a:endParaRPr lang="en-US" altLang="ko-KR" sz="2000" b="1" dirty="0">
              <a:solidFill>
                <a:schemeClr val="bg2">
                  <a:alpha val="99000"/>
                </a:schemeClr>
              </a:solidFill>
            </a:endParaRPr>
          </a:p>
          <a:p>
            <a:pPr lvl="1">
              <a:buFontTx/>
              <a:buChar char="-"/>
            </a:pPr>
            <a:r>
              <a:rPr lang="ko-KR" altLang="en-US" sz="2000" dirty="0" err="1"/>
              <a:t>프리젠트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백버퍼</a:t>
            </a:r>
            <a:r>
              <a:rPr lang="en-US" altLang="ko-KR" sz="2000" dirty="0"/>
              <a:t>) </a:t>
            </a:r>
            <a:r>
              <a:rPr lang="ko-KR" altLang="en-US" sz="2000" dirty="0"/>
              <a:t>배리어 설정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ko-KR" altLang="en-US" sz="2000" dirty="0"/>
              <a:t>커맨드 리스트 닫기 </a:t>
            </a:r>
            <a:r>
              <a:rPr lang="en-US" altLang="ko-KR" sz="2000" dirty="0"/>
              <a:t>+ </a:t>
            </a:r>
            <a:r>
              <a:rPr lang="ko-KR" altLang="en-US" sz="2000" dirty="0"/>
              <a:t>큐에</a:t>
            </a:r>
            <a:r>
              <a:rPr lang="en-US" altLang="ko-KR" sz="2000" dirty="0"/>
              <a:t> </a:t>
            </a:r>
            <a:r>
              <a:rPr lang="ko-KR" altLang="en-US" sz="2000" dirty="0"/>
              <a:t>넣기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ko-KR" altLang="en-US" sz="2000" dirty="0" err="1"/>
              <a:t>프리젠트</a:t>
            </a:r>
            <a:endParaRPr lang="en-US" altLang="ko-KR" sz="2000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7F7AC6-151F-40F6-85BB-5E0437844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89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03DDC3-DF80-4E24-A301-B944A97138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렌더링 파이프라인</a:t>
            </a:r>
            <a:r>
              <a:rPr lang="en-US" altLang="ko-KR" b="1" dirty="0"/>
              <a:t>?</a:t>
            </a:r>
          </a:p>
          <a:p>
            <a:pPr marL="233362" lvl="1" indent="0">
              <a:lnSpc>
                <a:spcPct val="150000"/>
              </a:lnSpc>
              <a:buNone/>
            </a:pPr>
            <a:r>
              <a:rPr lang="ko-KR" altLang="en-US" dirty="0"/>
              <a:t>주어진 </a:t>
            </a:r>
            <a:r>
              <a:rPr lang="en-US" altLang="ko-KR" dirty="0"/>
              <a:t>3D </a:t>
            </a:r>
            <a:r>
              <a:rPr lang="ko-KR" altLang="en-US" dirty="0"/>
              <a:t>기하 정보</a:t>
            </a:r>
            <a:r>
              <a:rPr lang="en-US" altLang="ko-KR" dirty="0"/>
              <a:t>(</a:t>
            </a:r>
            <a:r>
              <a:rPr lang="ko-KR" altLang="en-US" dirty="0"/>
              <a:t>위치 </a:t>
            </a:r>
            <a:r>
              <a:rPr lang="en-US" altLang="ko-KR" dirty="0"/>
              <a:t>+ </a:t>
            </a:r>
            <a:r>
              <a:rPr lang="ko-KR" altLang="en-US" dirty="0"/>
              <a:t>가상 카메라</a:t>
            </a:r>
            <a:r>
              <a:rPr lang="en-US" altLang="ko-KR" dirty="0"/>
              <a:t>)</a:t>
            </a:r>
            <a:r>
              <a:rPr lang="ko-KR" altLang="en-US" dirty="0"/>
              <a:t>를 가지고</a:t>
            </a:r>
            <a:r>
              <a:rPr lang="en-US" altLang="ko-KR" dirty="0"/>
              <a:t> </a:t>
            </a:r>
            <a:r>
              <a:rPr lang="ko-KR" altLang="en-US" dirty="0"/>
              <a:t>가상 카메라가 보는 </a:t>
            </a:r>
            <a:r>
              <a:rPr lang="en-US" altLang="ko-KR" dirty="0" err="1"/>
              <a:t>2D</a:t>
            </a:r>
            <a:r>
              <a:rPr lang="en-US" altLang="ko-KR" dirty="0"/>
              <a:t> </a:t>
            </a:r>
            <a:r>
              <a:rPr lang="ko-KR" altLang="en-US" dirty="0"/>
              <a:t>이미지를 생성하는 전체의 순차적인 필요 단계 또는 과정</a:t>
            </a:r>
            <a:r>
              <a:rPr lang="en-US" altLang="ko-KR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0D827-041F-4CD0-A4E0-E04A27D239A0}"/>
              </a:ext>
            </a:extLst>
          </p:cNvPr>
          <p:cNvSpPr txBox="1"/>
          <p:nvPr/>
        </p:nvSpPr>
        <p:spPr>
          <a:xfrm>
            <a:off x="644252" y="4054959"/>
            <a:ext cx="10903495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Given a geometric description of a 3D scene with a positioned and oriented virtual camera, the rendering pipeline refers to the </a:t>
            </a:r>
            <a:r>
              <a:rPr lang="en-US" altLang="ko-KR" sz="2800" b="1" dirty="0">
                <a:solidFill>
                  <a:schemeClr val="bg2"/>
                </a:solidFill>
              </a:rPr>
              <a:t>entire sequence of steps necessary to generate a </a:t>
            </a:r>
            <a:r>
              <a:rPr lang="en-US" altLang="ko-KR" sz="2800" b="1" dirty="0" err="1">
                <a:solidFill>
                  <a:schemeClr val="bg2"/>
                </a:solidFill>
              </a:rPr>
              <a:t>2D</a:t>
            </a:r>
            <a:r>
              <a:rPr lang="en-US" altLang="ko-KR" sz="2800" b="1" dirty="0">
                <a:solidFill>
                  <a:schemeClr val="bg2"/>
                </a:solidFill>
              </a:rPr>
              <a:t> image</a:t>
            </a:r>
            <a:r>
              <a:rPr lang="en-US" altLang="ko-KR" sz="2800" dirty="0">
                <a:solidFill>
                  <a:schemeClr val="bg1"/>
                </a:solidFill>
              </a:rPr>
              <a:t> based on what the virtual camera sees</a:t>
            </a:r>
          </a:p>
        </p:txBody>
      </p:sp>
    </p:spTree>
    <p:extLst>
      <p:ext uri="{BB962C8B-B14F-4D97-AF65-F5344CB8AC3E}">
        <p14:creationId xmlns:p14="http://schemas.microsoft.com/office/powerpoint/2010/main" val="365162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64B292-FCED-41C1-B5CD-B18A938D0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" y="4979136"/>
            <a:ext cx="1796716" cy="12192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6AF325-D871-4FEA-AA8B-13DC6EE11A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605973"/>
            <a:ext cx="11151917" cy="49445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 err="1"/>
              <a:t>2D</a:t>
            </a:r>
            <a:r>
              <a:rPr lang="en-US" altLang="ko-KR" b="1" dirty="0"/>
              <a:t> </a:t>
            </a:r>
            <a:r>
              <a:rPr lang="ko-KR" altLang="en-US" b="1" dirty="0"/>
              <a:t>에서 </a:t>
            </a:r>
            <a:r>
              <a:rPr lang="en-US" altLang="ko-KR" b="1" dirty="0"/>
              <a:t>3D</a:t>
            </a:r>
            <a:r>
              <a:rPr lang="ko-KR" altLang="en-US" b="1" dirty="0"/>
              <a:t>의 깊이</a:t>
            </a:r>
            <a:r>
              <a:rPr lang="en-US" altLang="ko-KR" b="1" dirty="0"/>
              <a:t>(Depth)</a:t>
            </a:r>
            <a:r>
              <a:rPr lang="ko-KR" altLang="en-US" b="1" dirty="0"/>
              <a:t>와</a:t>
            </a:r>
            <a:r>
              <a:rPr lang="en-US" altLang="ko-KR" b="1" dirty="0"/>
              <a:t> </a:t>
            </a:r>
            <a:r>
              <a:rPr lang="ko-KR" altLang="en-US" b="1" dirty="0"/>
              <a:t>볼륨 표현하기</a:t>
            </a:r>
            <a:r>
              <a:rPr lang="en-US" altLang="ko-KR" b="1" dirty="0"/>
              <a:t>?</a:t>
            </a:r>
          </a:p>
          <a:p>
            <a:pPr marL="741362" lvl="1" indent="-457200">
              <a:lnSpc>
                <a:spcPct val="150000"/>
              </a:lnSpc>
              <a:buAutoNum type="arabicPeriod"/>
            </a:pPr>
            <a:r>
              <a:rPr lang="ko-KR" altLang="en-US" dirty="0"/>
              <a:t>평행한 두선이 먼 거리에서 한점에서 만남</a:t>
            </a:r>
            <a:endParaRPr lang="en-US" altLang="ko-KR" dirty="0"/>
          </a:p>
          <a:p>
            <a:pPr marL="741362" lvl="1" indent="-457200">
              <a:lnSpc>
                <a:spcPct val="150000"/>
              </a:lnSpc>
              <a:buAutoNum type="arabicPeriod"/>
            </a:pPr>
            <a:r>
              <a:rPr lang="ko-KR" altLang="en-US" dirty="0"/>
              <a:t>가까운 것은 크게 먼 것은 작게 보임</a:t>
            </a:r>
            <a:endParaRPr lang="en-US" altLang="ko-KR" dirty="0"/>
          </a:p>
          <a:p>
            <a:pPr marL="741362" lvl="1" indent="-457200">
              <a:lnSpc>
                <a:spcPct val="150000"/>
              </a:lnSpc>
              <a:buAutoNum type="arabicPeriod"/>
            </a:pPr>
            <a:r>
              <a:rPr lang="ko-KR" altLang="en-US" dirty="0"/>
              <a:t>물체 겹침</a:t>
            </a:r>
            <a:r>
              <a:rPr lang="en-US" altLang="ko-KR" dirty="0"/>
              <a:t> (object overlap)</a:t>
            </a:r>
          </a:p>
          <a:p>
            <a:pPr marL="741362" lvl="1" indent="-457200">
              <a:lnSpc>
                <a:spcPct val="150000"/>
              </a:lnSpc>
              <a:buAutoNum type="arabicPeriod"/>
            </a:pPr>
            <a:r>
              <a:rPr lang="ko-KR" altLang="en-US" dirty="0"/>
              <a:t>빛과 음영</a:t>
            </a:r>
            <a:endParaRPr lang="en-US" altLang="ko-KR" dirty="0"/>
          </a:p>
          <a:p>
            <a:pPr marL="741362" lvl="1" indent="-457200">
              <a:lnSpc>
                <a:spcPct val="150000"/>
              </a:lnSpc>
              <a:buAutoNum type="arabicPeriod"/>
            </a:pPr>
            <a:r>
              <a:rPr lang="ko-KR" altLang="en-US" dirty="0"/>
              <a:t>그림자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8AC5C2-78B5-4685-A433-E47AB2ECB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43C119-8AF7-49C9-93A5-AA9CAB2BE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741" y="4840713"/>
            <a:ext cx="2594238" cy="150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01B812-FDB5-4EE4-A630-0BA4E285C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026" y="4779209"/>
            <a:ext cx="2781001" cy="14942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A0198D-3C12-4ADC-AAC9-E6CF70246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688" y="4798917"/>
            <a:ext cx="2978202" cy="14547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9511EA-8C05-4137-9D10-E32C2F482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334" y="4682802"/>
            <a:ext cx="1456354" cy="168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6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874BDA-40C3-496C-834E-C097C024E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색</a:t>
            </a:r>
            <a:r>
              <a:rPr lang="en-US" altLang="ko-KR" b="1" dirty="0"/>
              <a:t>(Color)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dirty="0" err="1"/>
              <a:t>RGB</a:t>
            </a:r>
            <a:r>
              <a:rPr lang="en-US" altLang="ko-KR" dirty="0"/>
              <a:t> + A </a:t>
            </a:r>
            <a:r>
              <a:rPr lang="ko-KR" altLang="en-US" dirty="0"/>
              <a:t>표현 </a:t>
            </a:r>
            <a:r>
              <a:rPr lang="en-US" altLang="ko-KR" dirty="0"/>
              <a:t>(</a:t>
            </a:r>
            <a:r>
              <a:rPr lang="en-US" altLang="ko-KR" dirty="0" err="1"/>
              <a:t>32Bit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기본 벡터 연산 </a:t>
            </a:r>
            <a:r>
              <a:rPr lang="en-US" altLang="ko-KR" dirty="0"/>
              <a:t>(+, -, </a:t>
            </a:r>
            <a:r>
              <a:rPr lang="ko-KR" altLang="en-US" dirty="0"/>
              <a:t>스칼라 곱</a:t>
            </a:r>
            <a:r>
              <a:rPr lang="en-US" altLang="ko-KR" dirty="0"/>
              <a:t>)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내적</a:t>
            </a:r>
            <a:r>
              <a:rPr lang="en-US" altLang="ko-KR" dirty="0"/>
              <a:t>/</a:t>
            </a:r>
            <a:r>
              <a:rPr lang="ko-KR" altLang="en-US" dirty="0"/>
              <a:t>외적 컬러 벡터에서는 의미 없다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컬러 </a:t>
            </a:r>
            <a:r>
              <a:rPr lang="ko-KR" altLang="en-US" dirty="0" err="1"/>
              <a:t>벡터용</a:t>
            </a:r>
            <a:r>
              <a:rPr lang="ko-KR" altLang="en-US" dirty="0"/>
              <a:t> 연산 </a:t>
            </a:r>
            <a:r>
              <a:rPr lang="en-US" altLang="ko-KR" dirty="0"/>
              <a:t>(modulation or </a:t>
            </a:r>
            <a:r>
              <a:rPr lang="en-US" altLang="ko-KR" dirty="0" err="1"/>
              <a:t>componentwise</a:t>
            </a:r>
            <a:r>
              <a:rPr lang="en-US" altLang="ko-KR" dirty="0"/>
              <a:t> multiplication)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38E1D1-0D01-42CF-98BC-E48C5B00D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A47407-27BF-4346-A6D5-B0BC42637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37" y="4663243"/>
            <a:ext cx="5026963" cy="63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2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24E895-A1A1-40EA-B72B-DDDAD15EAF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041" y="533401"/>
            <a:ext cx="11151917" cy="569322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렌더링 파이프라인</a:t>
            </a:r>
            <a:endParaRPr lang="en-US" altLang="ko-KR" b="1" dirty="0"/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인풋 어셈블러 </a:t>
            </a:r>
            <a:r>
              <a:rPr lang="en-US" altLang="ko-KR" sz="1800" dirty="0"/>
              <a:t>( IA)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ko-KR" altLang="en-US" sz="1800" dirty="0">
                <a:solidFill>
                  <a:schemeClr val="bg2">
                    <a:alpha val="99000"/>
                  </a:schemeClr>
                </a:solidFill>
              </a:rPr>
              <a:t>정점 </a:t>
            </a:r>
            <a:r>
              <a:rPr lang="ko-KR" altLang="en-US" sz="1800" dirty="0" err="1">
                <a:solidFill>
                  <a:schemeClr val="bg2">
                    <a:alpha val="99000"/>
                  </a:schemeClr>
                </a:solidFill>
              </a:rPr>
              <a:t>쉐이더</a:t>
            </a:r>
            <a:endParaRPr lang="en-US" altLang="ko-KR" sz="1800" dirty="0">
              <a:solidFill>
                <a:schemeClr val="bg2">
                  <a:alpha val="99000"/>
                </a:schemeClr>
              </a:solidFill>
            </a:endParaRP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ko-KR" altLang="en-US" sz="1800" dirty="0">
                <a:solidFill>
                  <a:schemeClr val="bg2">
                    <a:alpha val="99000"/>
                  </a:schemeClr>
                </a:solidFill>
              </a:rPr>
              <a:t>헐</a:t>
            </a:r>
            <a:r>
              <a:rPr lang="en-US" altLang="ko-KR" sz="1800" dirty="0">
                <a:solidFill>
                  <a:schemeClr val="bg2">
                    <a:alpha val="99000"/>
                  </a:schemeClr>
                </a:solidFill>
              </a:rPr>
              <a:t>(hull)  </a:t>
            </a:r>
            <a:r>
              <a:rPr lang="ko-KR" altLang="en-US" sz="1800" dirty="0" err="1">
                <a:solidFill>
                  <a:schemeClr val="bg2">
                    <a:alpha val="99000"/>
                  </a:schemeClr>
                </a:solidFill>
              </a:rPr>
              <a:t>쉐이더</a:t>
            </a:r>
            <a:r>
              <a:rPr lang="ko-KR" altLang="en-US" sz="1800" dirty="0">
                <a:solidFill>
                  <a:schemeClr val="bg2">
                    <a:alpha val="99000"/>
                  </a:schemeClr>
                </a:solidFill>
              </a:rPr>
              <a:t> </a:t>
            </a:r>
            <a:endParaRPr lang="en-US" altLang="ko-KR" sz="1800" dirty="0">
              <a:solidFill>
                <a:schemeClr val="bg2">
                  <a:alpha val="99000"/>
                </a:schemeClr>
              </a:solidFill>
            </a:endParaRP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ko-KR" altLang="en-US" sz="1800" dirty="0" err="1"/>
              <a:t>테셀레이션</a:t>
            </a:r>
            <a:endParaRPr lang="en-US" altLang="ko-KR" sz="1800" dirty="0"/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ko-KR" altLang="en-US" sz="1800" dirty="0">
                <a:solidFill>
                  <a:schemeClr val="bg2">
                    <a:alpha val="99000"/>
                  </a:schemeClr>
                </a:solidFill>
              </a:rPr>
              <a:t>도메인 </a:t>
            </a:r>
            <a:r>
              <a:rPr lang="ko-KR" altLang="en-US" sz="1800" dirty="0" err="1">
                <a:solidFill>
                  <a:schemeClr val="bg2">
                    <a:alpha val="99000"/>
                  </a:schemeClr>
                </a:solidFill>
              </a:rPr>
              <a:t>쉐이더</a:t>
            </a:r>
            <a:endParaRPr lang="en-US" altLang="ko-KR" sz="1800" dirty="0">
              <a:solidFill>
                <a:schemeClr val="bg2">
                  <a:alpha val="99000"/>
                </a:schemeClr>
              </a:solidFill>
            </a:endParaRP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ko-KR" altLang="en-US" sz="1800" dirty="0">
                <a:solidFill>
                  <a:schemeClr val="bg2">
                    <a:alpha val="99000"/>
                  </a:schemeClr>
                </a:solidFill>
              </a:rPr>
              <a:t>기하 </a:t>
            </a:r>
            <a:r>
              <a:rPr lang="ko-KR" altLang="en-US" sz="1800" dirty="0" err="1">
                <a:solidFill>
                  <a:schemeClr val="bg2">
                    <a:alpha val="99000"/>
                  </a:schemeClr>
                </a:solidFill>
              </a:rPr>
              <a:t>쉐이더</a:t>
            </a:r>
            <a:endParaRPr lang="en-US" altLang="ko-KR" sz="1800" dirty="0">
              <a:solidFill>
                <a:schemeClr val="bg2">
                  <a:alpha val="99000"/>
                </a:schemeClr>
              </a:solidFill>
            </a:endParaRP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ko-KR" altLang="en-US" sz="1800" dirty="0" err="1"/>
              <a:t>레스터라저</a:t>
            </a:r>
            <a:endParaRPr lang="en-US" altLang="ko-KR" sz="1800" dirty="0"/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ko-KR" altLang="en-US" sz="1800" dirty="0">
                <a:solidFill>
                  <a:schemeClr val="bg2">
                    <a:alpha val="99000"/>
                  </a:schemeClr>
                </a:solidFill>
              </a:rPr>
              <a:t>픽셀 </a:t>
            </a:r>
            <a:r>
              <a:rPr lang="ko-KR" altLang="en-US" sz="1800" dirty="0" err="1">
                <a:solidFill>
                  <a:schemeClr val="bg2">
                    <a:alpha val="99000"/>
                  </a:schemeClr>
                </a:solidFill>
              </a:rPr>
              <a:t>쉐이더</a:t>
            </a:r>
            <a:endParaRPr lang="en-US" altLang="ko-KR" sz="1800" dirty="0">
              <a:solidFill>
                <a:schemeClr val="bg2">
                  <a:alpha val="99000"/>
                </a:schemeClr>
              </a:solidFill>
            </a:endParaRP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아웃풋  </a:t>
            </a:r>
            <a:r>
              <a:rPr lang="ko-KR" altLang="en-US" sz="1800" dirty="0" err="1"/>
              <a:t>메니저</a:t>
            </a:r>
            <a:r>
              <a:rPr lang="ko-KR" altLang="en-US" sz="1800" dirty="0"/>
              <a:t> </a:t>
            </a:r>
            <a:r>
              <a:rPr lang="en-US" altLang="ko-KR" sz="1800" dirty="0"/>
              <a:t>(OM)</a:t>
            </a: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A92866-B72B-42D0-B63D-57E94FC4E0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8A9056-81FC-4C4B-9853-911284D41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066" y="359718"/>
            <a:ext cx="3412219" cy="613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0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DBADC9-E2BA-49FA-8E98-C6E1C8625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016000"/>
            <a:ext cx="11151917" cy="53763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인풋 어셈블러</a:t>
            </a:r>
            <a:r>
              <a:rPr lang="en-US" altLang="ko-KR" b="1" dirty="0"/>
              <a:t>(IA stage)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/>
              <a:t>메모리로부터 기하정보를 읽어 </a:t>
            </a:r>
            <a:r>
              <a:rPr lang="en-US" altLang="ko-KR" dirty="0"/>
              <a:t>geometric primitives</a:t>
            </a:r>
            <a:r>
              <a:rPr lang="ko-KR" altLang="en-US" dirty="0"/>
              <a:t>을 조립한다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/>
              <a:t>정점 </a:t>
            </a:r>
            <a:r>
              <a:rPr lang="en-US" altLang="ko-KR" dirty="0"/>
              <a:t>+ </a:t>
            </a:r>
            <a:r>
              <a:rPr lang="ko-KR" altLang="en-US" dirty="0"/>
              <a:t>인덱스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/>
              <a:t>Primitive Topology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8A439-87CB-4B81-9DCA-E58C29B8E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29FCBE-D176-405A-8BC4-D54C4B1C3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125635"/>
            <a:ext cx="4876800" cy="2524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742755-CACF-46B4-B453-2C48D4DB1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993" y="3049545"/>
            <a:ext cx="2188148" cy="32645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4CE1A9-F7A7-401C-8EF0-DB269E229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857" y="3049545"/>
            <a:ext cx="2417451" cy="214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6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0F58C9-ED59-4DB0-8B97-0D6038023E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정점 </a:t>
            </a:r>
            <a:r>
              <a:rPr lang="ko-KR" altLang="en-US" b="1" dirty="0" err="1"/>
              <a:t>쉐이더</a:t>
            </a:r>
            <a:r>
              <a:rPr lang="ko-KR" altLang="en-US" b="1" dirty="0"/>
              <a:t> </a:t>
            </a:r>
            <a:r>
              <a:rPr lang="en-US" altLang="ko-KR" b="1" dirty="0"/>
              <a:t>(Vertex shader stage)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정점 정보를 받아 정점 정보를 출력한다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dirty="0"/>
              <a:t>GPU </a:t>
            </a:r>
            <a:r>
              <a:rPr lang="ko-KR" altLang="en-US" dirty="0"/>
              <a:t>에서 실행 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dirty="0"/>
              <a:t>transformations, lighting displacement mapping </a:t>
            </a:r>
            <a:r>
              <a:rPr lang="ko-KR" altLang="en-US" dirty="0"/>
              <a:t>등의 특수 효과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CBA46A-C1D2-4AA8-8A9B-F4A9CAC7C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B251A0-D097-40CD-9AE8-008B64594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2818341"/>
            <a:ext cx="7105297" cy="83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1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888711-3675-4B65-B9D6-B8734D4A4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841829"/>
            <a:ext cx="11151917" cy="55505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로컬 </a:t>
            </a:r>
            <a:r>
              <a:rPr lang="en-US" altLang="ko-KR" b="1" dirty="0"/>
              <a:t>– </a:t>
            </a:r>
            <a:r>
              <a:rPr lang="ko-KR" altLang="en-US" b="1" dirty="0"/>
              <a:t>월드 스페이스</a:t>
            </a:r>
            <a:endParaRPr lang="en-US" altLang="ko-KR" b="1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dirty="0"/>
              <a:t>W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 err="1"/>
              <a:t>SRT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뷰 스페이스</a:t>
            </a:r>
            <a:endParaRPr lang="en-US" altLang="ko-KR" b="1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카메라를 원점으로 하는 좌표계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B2103F-7959-48C9-82C9-BB434607A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5ECE5-BED4-4DBA-A2BF-ADA653E20973}"/>
              </a:ext>
            </a:extLst>
          </p:cNvPr>
          <p:cNvSpPr txBox="1"/>
          <p:nvPr/>
        </p:nvSpPr>
        <p:spPr>
          <a:xfrm>
            <a:off x="8236858" y="2514348"/>
            <a:ext cx="4020457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inline </a:t>
            </a:r>
            <a:r>
              <a:rPr lang="en-US" altLang="ko-KR" sz="900" dirty="0" err="1">
                <a:solidFill>
                  <a:schemeClr val="bg1"/>
                </a:solidFill>
              </a:rPr>
              <a:t>XMMATRIX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XM_CALLCONV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XMMatrixLookToLH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(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FXMVECTOR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EyePosition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FXMVECTOR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EyeDirection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FXMVECTOR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UpDirection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XMVECTOR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R2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bg1"/>
                </a:solidFill>
              </a:rPr>
              <a:t>XMVector3Normalize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EyeDirection</a:t>
            </a:r>
            <a:r>
              <a:rPr lang="en-US" altLang="ko-KR" sz="9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XMVECTOR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R0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bg1"/>
                </a:solidFill>
              </a:rPr>
              <a:t>XMVector3Cross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UpDirection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 err="1">
                <a:solidFill>
                  <a:schemeClr val="bg1"/>
                </a:solidFill>
              </a:rPr>
              <a:t>R2</a:t>
            </a:r>
            <a:r>
              <a:rPr lang="en-US" altLang="ko-KR" sz="9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R0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bg1"/>
                </a:solidFill>
              </a:rPr>
              <a:t>XMVector3Normalize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R0</a:t>
            </a:r>
            <a:r>
              <a:rPr lang="en-US" altLang="ko-KR" sz="9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XMVECTOR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R1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bg1"/>
                </a:solidFill>
              </a:rPr>
              <a:t>XMVector3Cross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R2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 err="1">
                <a:solidFill>
                  <a:schemeClr val="bg1"/>
                </a:solidFill>
              </a:rPr>
              <a:t>R0</a:t>
            </a:r>
            <a:r>
              <a:rPr lang="en-US" altLang="ko-KR" sz="90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XMVECTOR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NegEyePosition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bg1"/>
                </a:solidFill>
              </a:rPr>
              <a:t>XMVectorNegate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EyePosition</a:t>
            </a:r>
            <a:r>
              <a:rPr lang="en-US" altLang="ko-KR" sz="90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XMVECTOR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D0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bg1"/>
                </a:solidFill>
              </a:rPr>
              <a:t>XMVector3Dot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R0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 err="1">
                <a:solidFill>
                  <a:schemeClr val="bg1"/>
                </a:solidFill>
              </a:rPr>
              <a:t>NegEyePosition</a:t>
            </a:r>
            <a:r>
              <a:rPr lang="en-US" altLang="ko-KR" sz="9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XMVECTOR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D1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bg1"/>
                </a:solidFill>
              </a:rPr>
              <a:t>XMVector3Dot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R1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 err="1">
                <a:solidFill>
                  <a:schemeClr val="bg1"/>
                </a:solidFill>
              </a:rPr>
              <a:t>NegEyePosition</a:t>
            </a:r>
            <a:r>
              <a:rPr lang="en-US" altLang="ko-KR" sz="9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XMVECTOR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D2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bg1"/>
                </a:solidFill>
              </a:rPr>
              <a:t>XMVector3Dot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R2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 err="1">
                <a:solidFill>
                  <a:schemeClr val="bg1"/>
                </a:solidFill>
              </a:rPr>
              <a:t>NegEyePosition</a:t>
            </a:r>
            <a:r>
              <a:rPr lang="en-US" altLang="ko-KR" sz="90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XMMATRIX</a:t>
            </a:r>
            <a:r>
              <a:rPr lang="en-US" altLang="ko-KR" sz="900" dirty="0">
                <a:solidFill>
                  <a:schemeClr val="bg1"/>
                </a:solidFill>
              </a:rPr>
              <a:t> M;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M.r</a:t>
            </a:r>
            <a:r>
              <a:rPr lang="en-US" altLang="ko-KR" sz="900" dirty="0">
                <a:solidFill>
                  <a:schemeClr val="bg1"/>
                </a:solidFill>
              </a:rPr>
              <a:t>[0] = </a:t>
            </a:r>
            <a:r>
              <a:rPr lang="en-US" altLang="ko-KR" sz="900" dirty="0" err="1">
                <a:solidFill>
                  <a:schemeClr val="bg1"/>
                </a:solidFill>
              </a:rPr>
              <a:t>XMVectorSelect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D0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 err="1">
                <a:solidFill>
                  <a:schemeClr val="bg1"/>
                </a:solidFill>
              </a:rPr>
              <a:t>R0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 err="1">
                <a:solidFill>
                  <a:schemeClr val="bg1"/>
                </a:solidFill>
              </a:rPr>
              <a:t>g_XMSelect1110.v</a:t>
            </a:r>
            <a:r>
              <a:rPr lang="en-US" altLang="ko-KR" sz="9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M.r</a:t>
            </a:r>
            <a:r>
              <a:rPr lang="en-US" altLang="ko-KR" sz="900" dirty="0">
                <a:solidFill>
                  <a:schemeClr val="bg1"/>
                </a:solidFill>
              </a:rPr>
              <a:t>[1] = </a:t>
            </a:r>
            <a:r>
              <a:rPr lang="en-US" altLang="ko-KR" sz="900" dirty="0" err="1">
                <a:solidFill>
                  <a:schemeClr val="bg1"/>
                </a:solidFill>
              </a:rPr>
              <a:t>XMVectorSelect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D1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 err="1">
                <a:solidFill>
                  <a:schemeClr val="bg1"/>
                </a:solidFill>
              </a:rPr>
              <a:t>R1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 err="1">
                <a:solidFill>
                  <a:schemeClr val="bg1"/>
                </a:solidFill>
              </a:rPr>
              <a:t>g_XMSelect1110.v</a:t>
            </a:r>
            <a:r>
              <a:rPr lang="en-US" altLang="ko-KR" sz="9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M.r</a:t>
            </a:r>
            <a:r>
              <a:rPr lang="en-US" altLang="ko-KR" sz="900" dirty="0">
                <a:solidFill>
                  <a:schemeClr val="bg1"/>
                </a:solidFill>
              </a:rPr>
              <a:t>[2] = </a:t>
            </a:r>
            <a:r>
              <a:rPr lang="en-US" altLang="ko-KR" sz="900" dirty="0" err="1">
                <a:solidFill>
                  <a:schemeClr val="bg1"/>
                </a:solidFill>
              </a:rPr>
              <a:t>XMVectorSelect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D2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 err="1">
                <a:solidFill>
                  <a:schemeClr val="bg1"/>
                </a:solidFill>
              </a:rPr>
              <a:t>R2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 err="1">
                <a:solidFill>
                  <a:schemeClr val="bg1"/>
                </a:solidFill>
              </a:rPr>
              <a:t>g_XMSelect1110.v</a:t>
            </a:r>
            <a:r>
              <a:rPr lang="en-US" altLang="ko-KR" sz="9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M.r</a:t>
            </a:r>
            <a:r>
              <a:rPr lang="en-US" altLang="ko-KR" sz="900" dirty="0">
                <a:solidFill>
                  <a:schemeClr val="bg1"/>
                </a:solidFill>
              </a:rPr>
              <a:t>[3] = </a:t>
            </a:r>
            <a:r>
              <a:rPr lang="en-US" altLang="ko-KR" sz="900" dirty="0" err="1">
                <a:solidFill>
                  <a:schemeClr val="bg1"/>
                </a:solidFill>
              </a:rPr>
              <a:t>g_XMIdentityR3.v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M = </a:t>
            </a:r>
            <a:r>
              <a:rPr lang="en-US" altLang="ko-KR" sz="900" dirty="0" err="1">
                <a:solidFill>
                  <a:schemeClr val="bg1"/>
                </a:solidFill>
              </a:rPr>
              <a:t>XMMatrixTranspose</a:t>
            </a:r>
            <a:r>
              <a:rPr lang="en-US" altLang="ko-KR" sz="900" dirty="0">
                <a:solidFill>
                  <a:schemeClr val="bg1"/>
                </a:solidFill>
              </a:rPr>
              <a:t>(M);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return M;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 err="1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24FE39-80DC-410D-9D26-86567861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144" y="4530904"/>
            <a:ext cx="3249862" cy="165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3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18843</TotalTime>
  <Words>1503</Words>
  <Application>Microsoft Office PowerPoint</Application>
  <PresentationFormat>와이드스크린</PresentationFormat>
  <Paragraphs>309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Arial</vt:lpstr>
      <vt:lpstr>Calibri</vt:lpstr>
      <vt:lpstr>Segoe UI Light</vt:lpstr>
      <vt:lpstr>Segoe UI</vt:lpstr>
      <vt:lpstr>맑은 고딕</vt:lpstr>
      <vt:lpstr>Wingdings</vt:lpstr>
      <vt:lpstr>Metro_TT_Blue_16x9_02-12</vt:lpstr>
      <vt:lpstr>Graphics Study </vt:lpstr>
      <vt:lpstr>Ch05 The Rendering Pipeline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Ch06 Drawing In Direct3D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Heegyo Jung</cp:lastModifiedBy>
  <cp:revision>509</cp:revision>
  <dcterms:created xsi:type="dcterms:W3CDTF">2014-11-18T06:53:54Z</dcterms:created>
  <dcterms:modified xsi:type="dcterms:W3CDTF">2018-06-14T03:14:07Z</dcterms:modified>
</cp:coreProperties>
</file>